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9" r:id="rId4"/>
    <p:sldMasterId id="2147483821" r:id="rId5"/>
    <p:sldMasterId id="2147483839" r:id="rId6"/>
  </p:sldMasterIdLst>
  <p:notesMasterIdLst>
    <p:notesMasterId r:id="rId24"/>
  </p:notesMasterIdLst>
  <p:handoutMasterIdLst>
    <p:handoutMasterId r:id="rId25"/>
  </p:handoutMasterIdLst>
  <p:sldIdLst>
    <p:sldId id="312" r:id="rId7"/>
    <p:sldId id="334" r:id="rId8"/>
    <p:sldId id="397" r:id="rId9"/>
    <p:sldId id="276" r:id="rId10"/>
    <p:sldId id="328" r:id="rId11"/>
    <p:sldId id="399" r:id="rId12"/>
    <p:sldId id="355" r:id="rId13"/>
    <p:sldId id="357" r:id="rId14"/>
    <p:sldId id="358" r:id="rId15"/>
    <p:sldId id="363" r:id="rId16"/>
    <p:sldId id="398" r:id="rId17"/>
    <p:sldId id="317" r:id="rId18"/>
    <p:sldId id="318" r:id="rId19"/>
    <p:sldId id="261" r:id="rId20"/>
    <p:sldId id="325" r:id="rId21"/>
    <p:sldId id="400" r:id="rId22"/>
    <p:sldId id="401"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79" autoAdjust="0"/>
    <p:restoredTop sz="94643"/>
  </p:normalViewPr>
  <p:slideViewPr>
    <p:cSldViewPr snapToGrid="0">
      <p:cViewPr varScale="1">
        <p:scale>
          <a:sx n="104" d="100"/>
          <a:sy n="104" d="100"/>
        </p:scale>
        <p:origin x="1422"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831E68-3832-45BD-8C05-6491A3B09F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6A1CE1F-F364-4B25-A97E-FA83A2541F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584E9D-DB57-436F-9256-92135013116D}" type="datetimeFigureOut">
              <a:rPr lang="en-US" smtClean="0"/>
              <a:t>2/11/2020</a:t>
            </a:fld>
            <a:endParaRPr lang="en-US"/>
          </a:p>
        </p:txBody>
      </p:sp>
      <p:sp>
        <p:nvSpPr>
          <p:cNvPr id="4" name="Footer Placeholder 3">
            <a:extLst>
              <a:ext uri="{FF2B5EF4-FFF2-40B4-BE49-F238E27FC236}">
                <a16:creationId xmlns:a16="http://schemas.microsoft.com/office/drawing/2014/main" id="{FD5A3747-0447-431B-9F95-99F803E1C1E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F6F774D-B4A9-4F90-977B-16FAF3164FC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9A41E-3C94-40E5-83F2-0DF48E1198CB}" type="slidenum">
              <a:rPr lang="en-US" smtClean="0"/>
              <a:t>‹#›</a:t>
            </a:fld>
            <a:endParaRPr lang="en-US"/>
          </a:p>
        </p:txBody>
      </p:sp>
    </p:spTree>
    <p:extLst>
      <p:ext uri="{BB962C8B-B14F-4D97-AF65-F5344CB8AC3E}">
        <p14:creationId xmlns:p14="http://schemas.microsoft.com/office/powerpoint/2010/main" val="39043910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BDE60F-8FB9-477A-B2EE-5262D2B4D86D}" type="datetimeFigureOut">
              <a:rPr lang="en-US" smtClean="0"/>
              <a:t>2/11/2020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432B4E-7118-441A-90A4-169C375B4C4E}" type="slidenum">
              <a:rPr lang="en-US" smtClean="0"/>
              <a:t>‹#›</a:t>
            </a:fld>
            <a:endParaRPr lang="en-US"/>
          </a:p>
        </p:txBody>
      </p:sp>
    </p:spTree>
    <p:extLst>
      <p:ext uri="{BB962C8B-B14F-4D97-AF65-F5344CB8AC3E}">
        <p14:creationId xmlns:p14="http://schemas.microsoft.com/office/powerpoint/2010/main" val="275092947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432B4E-7118-441A-90A4-169C375B4C4E}" type="slidenum">
              <a:rPr lang="en-US" smtClean="0"/>
              <a:t>1</a:t>
            </a:fld>
            <a:endParaRPr lang="en-US"/>
          </a:p>
        </p:txBody>
      </p:sp>
      <p:sp>
        <p:nvSpPr>
          <p:cNvPr id="5" name="Footer Placeholder 4">
            <a:extLst>
              <a:ext uri="{FF2B5EF4-FFF2-40B4-BE49-F238E27FC236}">
                <a16:creationId xmlns:a16="http://schemas.microsoft.com/office/drawing/2014/main" id="{E47FA361-7AA5-47CA-AC15-64F1E093B61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75834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Pain Pills given by Friend or relative is 53.7 and prescription from doctor is 36.4.  How this co dependency is causing issues. </a:t>
            </a:r>
          </a:p>
        </p:txBody>
      </p:sp>
      <p:sp>
        <p:nvSpPr>
          <p:cNvPr id="4" name="Slide Number Placeholder 3"/>
          <p:cNvSpPr>
            <a:spLocks noGrp="1"/>
          </p:cNvSpPr>
          <p:nvPr>
            <p:ph type="sldNum" sz="quarter" idx="5"/>
          </p:nvPr>
        </p:nvSpPr>
        <p:spPr/>
        <p:txBody>
          <a:bodyPr/>
          <a:lstStyle/>
          <a:p>
            <a:fld id="{FA432B4E-7118-441A-90A4-169C375B4C4E}" type="slidenum">
              <a:rPr lang="en-US" smtClean="0"/>
              <a:t>11</a:t>
            </a:fld>
            <a:endParaRPr lang="en-US"/>
          </a:p>
        </p:txBody>
      </p:sp>
      <p:sp>
        <p:nvSpPr>
          <p:cNvPr id="5" name="Footer Placeholder 4">
            <a:extLst>
              <a:ext uri="{FF2B5EF4-FFF2-40B4-BE49-F238E27FC236}">
                <a16:creationId xmlns:a16="http://schemas.microsoft.com/office/drawing/2014/main" id="{46BB6DBE-08D6-4C7F-AA91-94FD656655AA}"/>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374326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432B4E-7118-441A-90A4-169C375B4C4E}" type="slidenum">
              <a:rPr lang="en-US" smtClean="0"/>
              <a:t>12</a:t>
            </a:fld>
            <a:endParaRPr lang="en-US"/>
          </a:p>
        </p:txBody>
      </p:sp>
      <p:sp>
        <p:nvSpPr>
          <p:cNvPr id="5" name="Footer Placeholder 4">
            <a:extLst>
              <a:ext uri="{FF2B5EF4-FFF2-40B4-BE49-F238E27FC236}">
                <a16:creationId xmlns:a16="http://schemas.microsoft.com/office/drawing/2014/main" id="{4633BE3A-04AA-4D5D-AB26-649B582A3A4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04632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432B4E-7118-441A-90A4-169C375B4C4E}" type="slidenum">
              <a:rPr lang="en-US" smtClean="0"/>
              <a:t>13</a:t>
            </a:fld>
            <a:endParaRPr lang="en-US"/>
          </a:p>
        </p:txBody>
      </p:sp>
      <p:sp>
        <p:nvSpPr>
          <p:cNvPr id="5" name="Footer Placeholder 4">
            <a:extLst>
              <a:ext uri="{FF2B5EF4-FFF2-40B4-BE49-F238E27FC236}">
                <a16:creationId xmlns:a16="http://schemas.microsoft.com/office/drawing/2014/main" id="{A0145E3E-0F1F-4796-8CB8-A1F5CF14DF8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714238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An </a:t>
            </a:r>
            <a:r>
              <a:rPr lang="en-US" sz="1200" b="1" dirty="0"/>
              <a:t>evidence</a:t>
            </a:r>
            <a:r>
              <a:rPr lang="en-US" sz="1200" dirty="0"/>
              <a:t>-</a:t>
            </a:r>
            <a:r>
              <a:rPr lang="en-US" sz="1200" b="1" dirty="0"/>
              <a:t>based practice</a:t>
            </a:r>
            <a:r>
              <a:rPr lang="en-US" sz="1200" dirty="0"/>
              <a:t> (EBP) is any practice that relies on scientific evidence for guidance and decision-making. Practices that are not evidence-based may rely on tradition, intuition, or other unproven methods.</a:t>
            </a:r>
          </a:p>
          <a:p>
            <a:endParaRPr lang="en-US" dirty="0"/>
          </a:p>
        </p:txBody>
      </p:sp>
      <p:sp>
        <p:nvSpPr>
          <p:cNvPr id="4" name="Slide Number Placeholder 3"/>
          <p:cNvSpPr>
            <a:spLocks noGrp="1"/>
          </p:cNvSpPr>
          <p:nvPr>
            <p:ph type="sldNum" sz="quarter" idx="5"/>
          </p:nvPr>
        </p:nvSpPr>
        <p:spPr/>
        <p:txBody>
          <a:bodyPr/>
          <a:lstStyle/>
          <a:p>
            <a:fld id="{FA432B4E-7118-441A-90A4-169C375B4C4E}" type="slidenum">
              <a:rPr lang="en-US" smtClean="0"/>
              <a:t>14</a:t>
            </a:fld>
            <a:endParaRPr lang="en-US"/>
          </a:p>
        </p:txBody>
      </p:sp>
      <p:sp>
        <p:nvSpPr>
          <p:cNvPr id="5" name="Footer Placeholder 4">
            <a:extLst>
              <a:ext uri="{FF2B5EF4-FFF2-40B4-BE49-F238E27FC236}">
                <a16:creationId xmlns:a16="http://schemas.microsoft.com/office/drawing/2014/main" id="{C54FEAD8-5AAF-41C0-AB40-29E87839E5C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085611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432B4E-7118-441A-90A4-169C375B4C4E}" type="slidenum">
              <a:rPr lang="en-US" smtClean="0"/>
              <a:t>15</a:t>
            </a:fld>
            <a:endParaRPr lang="en-US"/>
          </a:p>
        </p:txBody>
      </p:sp>
      <p:sp>
        <p:nvSpPr>
          <p:cNvPr id="5" name="Footer Placeholder 4">
            <a:extLst>
              <a:ext uri="{FF2B5EF4-FFF2-40B4-BE49-F238E27FC236}">
                <a16:creationId xmlns:a16="http://schemas.microsoft.com/office/drawing/2014/main" id="{859E3836-EA34-4B4C-A626-1DE0E8FA2B0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705863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742950" indent="-685800">
              <a:lnSpc>
                <a:spcPct val="100000"/>
              </a:lnSpc>
              <a:spcBef>
                <a:spcPts val="600"/>
              </a:spcBef>
              <a:buClr>
                <a:schemeClr val="tx2">
                  <a:lumMod val="75000"/>
                </a:schemeClr>
              </a:buClr>
              <a:buFont typeface="Wingdings" panose="05000000000000000000" pitchFamily="2" charset="2"/>
              <a:buChar char="§"/>
              <a:tabLst>
                <a:tab pos="395288" algn="l"/>
              </a:tabLst>
            </a:pPr>
            <a:r>
              <a:rPr lang="en-US" sz="1200" b="1" dirty="0"/>
              <a:t>Late 1990s, pharmaceutical companies to doctors: </a:t>
            </a:r>
            <a:r>
              <a:rPr lang="en-US" sz="1200" b="1" i="1" dirty="0"/>
              <a:t>opiates not addictive</a:t>
            </a:r>
          </a:p>
          <a:p>
            <a:pPr marL="742950" indent="-685800">
              <a:lnSpc>
                <a:spcPct val="100000"/>
              </a:lnSpc>
              <a:spcBef>
                <a:spcPts val="600"/>
              </a:spcBef>
              <a:buClr>
                <a:schemeClr val="tx2">
                  <a:lumMod val="75000"/>
                </a:schemeClr>
              </a:buClr>
              <a:buFont typeface="Wingdings" panose="05000000000000000000" pitchFamily="2" charset="2"/>
              <a:buChar char="§"/>
              <a:tabLst>
                <a:tab pos="395288" algn="l"/>
              </a:tabLst>
            </a:pPr>
            <a:r>
              <a:rPr lang="en-US" sz="1200" b="1" dirty="0"/>
              <a:t>Opiate prescriptions went up</a:t>
            </a:r>
          </a:p>
          <a:p>
            <a:pPr marL="742950" indent="-685800">
              <a:lnSpc>
                <a:spcPct val="100000"/>
              </a:lnSpc>
              <a:spcBef>
                <a:spcPts val="600"/>
              </a:spcBef>
              <a:buClr>
                <a:schemeClr val="tx2">
                  <a:lumMod val="75000"/>
                </a:schemeClr>
              </a:buClr>
              <a:buFont typeface="Wingdings" panose="05000000000000000000" pitchFamily="2" charset="2"/>
              <a:buChar char="§"/>
              <a:tabLst>
                <a:tab pos="395288" algn="l"/>
              </a:tabLst>
            </a:pPr>
            <a:r>
              <a:rPr lang="en-US" sz="1200" b="1" dirty="0"/>
              <a:t>Misuse increased – both prescribed and not</a:t>
            </a:r>
          </a:p>
          <a:p>
            <a:pPr marL="742950" indent="-685800">
              <a:lnSpc>
                <a:spcPct val="100000"/>
              </a:lnSpc>
              <a:spcBef>
                <a:spcPts val="600"/>
              </a:spcBef>
              <a:buClr>
                <a:schemeClr val="tx2">
                  <a:lumMod val="75000"/>
                </a:schemeClr>
              </a:buClr>
              <a:buFont typeface="Wingdings" panose="05000000000000000000" pitchFamily="2" charset="2"/>
              <a:buChar char="§"/>
              <a:tabLst>
                <a:tab pos="395288" algn="l"/>
              </a:tabLst>
            </a:pPr>
            <a:r>
              <a:rPr lang="en-US" sz="1200" b="1" dirty="0"/>
              <a:t>Realization:  </a:t>
            </a:r>
            <a:r>
              <a:rPr lang="en-US" sz="1200" b="1" dirty="0" err="1"/>
              <a:t>opiods</a:t>
            </a:r>
            <a:r>
              <a:rPr lang="en-US" sz="1200" b="1" dirty="0"/>
              <a:t> could be highly addictive</a:t>
            </a:r>
          </a:p>
          <a:p>
            <a:endParaRPr lang="en-US" dirty="0"/>
          </a:p>
          <a:p>
            <a:r>
              <a:rPr lang="en-US" dirty="0"/>
              <a:t>Pain was considered as 5</a:t>
            </a:r>
            <a:r>
              <a:rPr lang="en-US" baseline="30000" dirty="0"/>
              <a:t>th</a:t>
            </a:r>
            <a:r>
              <a:rPr lang="en-US" dirty="0"/>
              <a:t> Vital Signs. Provider were told by Medical Boards to treat pain adequately.  There was a huge investment and push toward research and development of various opiates.  Off label use was widely utilized. Even one study suggested now that more than 5 days use of opiate can lead to abuse and dependence. </a:t>
            </a:r>
          </a:p>
        </p:txBody>
      </p:sp>
      <p:sp>
        <p:nvSpPr>
          <p:cNvPr id="4" name="Slide Number Placeholder 3"/>
          <p:cNvSpPr>
            <a:spLocks noGrp="1"/>
          </p:cNvSpPr>
          <p:nvPr>
            <p:ph type="sldNum" sz="quarter" idx="5"/>
          </p:nvPr>
        </p:nvSpPr>
        <p:spPr/>
        <p:txBody>
          <a:bodyPr/>
          <a:lstStyle/>
          <a:p>
            <a:fld id="{FA432B4E-7118-441A-90A4-169C375B4C4E}" type="slidenum">
              <a:rPr lang="en-US" smtClean="0"/>
              <a:t>2</a:t>
            </a:fld>
            <a:endParaRPr lang="en-US"/>
          </a:p>
        </p:txBody>
      </p:sp>
      <p:sp>
        <p:nvSpPr>
          <p:cNvPr id="5" name="Footer Placeholder 4">
            <a:extLst>
              <a:ext uri="{FF2B5EF4-FFF2-40B4-BE49-F238E27FC236}">
                <a16:creationId xmlns:a16="http://schemas.microsoft.com/office/drawing/2014/main" id="{539FA25D-D7E4-4416-8A8A-F29667434987}"/>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174413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Pain was considered as 5</a:t>
            </a:r>
            <a:r>
              <a:rPr lang="en-US" baseline="30000" dirty="0"/>
              <a:t>th</a:t>
            </a:r>
            <a:r>
              <a:rPr lang="en-US" dirty="0"/>
              <a:t> Vital Signs. Provider were told by Medical Boards to treat pain adequately.  There was a huge investment and push toward research and development of various opiates.  Off label use was widely utilized. Even one study suggested now that more than 5 days use of opiate can lead to abuse and dependence. </a:t>
            </a:r>
          </a:p>
        </p:txBody>
      </p:sp>
      <p:sp>
        <p:nvSpPr>
          <p:cNvPr id="4" name="Slide Number Placeholder 3"/>
          <p:cNvSpPr>
            <a:spLocks noGrp="1"/>
          </p:cNvSpPr>
          <p:nvPr>
            <p:ph type="sldNum" sz="quarter" idx="5"/>
          </p:nvPr>
        </p:nvSpPr>
        <p:spPr/>
        <p:txBody>
          <a:bodyPr/>
          <a:lstStyle/>
          <a:p>
            <a:fld id="{FA432B4E-7118-441A-90A4-169C375B4C4E}" type="slidenum">
              <a:rPr lang="en-US" smtClean="0"/>
              <a:t>3</a:t>
            </a:fld>
            <a:endParaRPr lang="en-US"/>
          </a:p>
        </p:txBody>
      </p:sp>
      <p:sp>
        <p:nvSpPr>
          <p:cNvPr id="5" name="Footer Placeholder 4">
            <a:extLst>
              <a:ext uri="{FF2B5EF4-FFF2-40B4-BE49-F238E27FC236}">
                <a16:creationId xmlns:a16="http://schemas.microsoft.com/office/drawing/2014/main" id="{A848B6BA-19FC-4436-8296-D774307C057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259720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87754B-FF2B-467C-A5A0-88DBA48F38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93C6B0B-68D0-4DB9-A79F-A6AE766A2397}"/>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99313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87754B-FF2B-467C-A5A0-88DBA48F38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A75ACBE-1923-4B6C-AF00-B1AC95CD6C7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500569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Over the years if you see how the non medical use has grown. As you can see Pain Medication far exceeds than all other substances when it comes to NON MEDICAL USE. </a:t>
            </a:r>
          </a:p>
        </p:txBody>
      </p:sp>
      <p:sp>
        <p:nvSpPr>
          <p:cNvPr id="4" name="Slide Number Placeholder 3"/>
          <p:cNvSpPr>
            <a:spLocks noGrp="1"/>
          </p:cNvSpPr>
          <p:nvPr>
            <p:ph type="sldNum" sz="quarter" idx="5"/>
          </p:nvPr>
        </p:nvSpPr>
        <p:spPr/>
        <p:txBody>
          <a:bodyPr/>
          <a:lstStyle/>
          <a:p>
            <a:fld id="{FA432B4E-7118-441A-90A4-169C375B4C4E}" type="slidenum">
              <a:rPr lang="en-US" smtClean="0"/>
              <a:t>7</a:t>
            </a:fld>
            <a:endParaRPr lang="en-US"/>
          </a:p>
        </p:txBody>
      </p:sp>
      <p:sp>
        <p:nvSpPr>
          <p:cNvPr id="5" name="Footer Placeholder 4">
            <a:extLst>
              <a:ext uri="{FF2B5EF4-FFF2-40B4-BE49-F238E27FC236}">
                <a16:creationId xmlns:a16="http://schemas.microsoft.com/office/drawing/2014/main" id="{8EA166FC-898D-4114-B789-BBD1290A38BD}"/>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875871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National Survey of Drug Use and Heath. Ss you can see Cannabis by definition is no 1 followed by Pain pills. You can see Sedatives are last here. </a:t>
            </a:r>
          </a:p>
        </p:txBody>
      </p:sp>
      <p:sp>
        <p:nvSpPr>
          <p:cNvPr id="4" name="Slide Number Placeholder 3"/>
          <p:cNvSpPr>
            <a:spLocks noGrp="1"/>
          </p:cNvSpPr>
          <p:nvPr>
            <p:ph type="sldNum" sz="quarter" idx="5"/>
          </p:nvPr>
        </p:nvSpPr>
        <p:spPr/>
        <p:txBody>
          <a:bodyPr/>
          <a:lstStyle/>
          <a:p>
            <a:fld id="{FA432B4E-7118-441A-90A4-169C375B4C4E}" type="slidenum">
              <a:rPr lang="en-US" smtClean="0"/>
              <a:t>8</a:t>
            </a:fld>
            <a:endParaRPr lang="en-US"/>
          </a:p>
        </p:txBody>
      </p:sp>
      <p:sp>
        <p:nvSpPr>
          <p:cNvPr id="5" name="Footer Placeholder 4">
            <a:extLst>
              <a:ext uri="{FF2B5EF4-FFF2-40B4-BE49-F238E27FC236}">
                <a16:creationId xmlns:a16="http://schemas.microsoft.com/office/drawing/2014/main" id="{5600BECD-F83D-4B42-8CC3-F912488B8FCF}"/>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208283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432B4E-7118-441A-90A4-169C375B4C4E}" type="slidenum">
              <a:rPr lang="en-US" smtClean="0"/>
              <a:t>9</a:t>
            </a:fld>
            <a:endParaRPr lang="en-US"/>
          </a:p>
        </p:txBody>
      </p:sp>
      <p:sp>
        <p:nvSpPr>
          <p:cNvPr id="5" name="Footer Placeholder 4">
            <a:extLst>
              <a:ext uri="{FF2B5EF4-FFF2-40B4-BE49-F238E27FC236}">
                <a16:creationId xmlns:a16="http://schemas.microsoft.com/office/drawing/2014/main" id="{3769489F-57B6-4FF7-A066-0A48F954F40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790272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Pain Pills given by Friend or relative is 53.7 and prescription from doctor is 36.4.  How this co dependency is causing issues. </a:t>
            </a:r>
          </a:p>
        </p:txBody>
      </p:sp>
      <p:sp>
        <p:nvSpPr>
          <p:cNvPr id="4" name="Slide Number Placeholder 3"/>
          <p:cNvSpPr>
            <a:spLocks noGrp="1"/>
          </p:cNvSpPr>
          <p:nvPr>
            <p:ph type="sldNum" sz="quarter" idx="5"/>
          </p:nvPr>
        </p:nvSpPr>
        <p:spPr/>
        <p:txBody>
          <a:bodyPr/>
          <a:lstStyle/>
          <a:p>
            <a:fld id="{FA432B4E-7118-441A-90A4-169C375B4C4E}" type="slidenum">
              <a:rPr lang="en-US" smtClean="0"/>
              <a:t>10</a:t>
            </a:fld>
            <a:endParaRPr lang="en-US"/>
          </a:p>
        </p:txBody>
      </p:sp>
      <p:sp>
        <p:nvSpPr>
          <p:cNvPr id="5" name="Footer Placeholder 4">
            <a:extLst>
              <a:ext uri="{FF2B5EF4-FFF2-40B4-BE49-F238E27FC236}">
                <a16:creationId xmlns:a16="http://schemas.microsoft.com/office/drawing/2014/main" id="{AE7B9105-A8D0-4821-AF50-414AE4468BC1}"/>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31342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F67B23C-51D1-4712-9766-94F28128BEFD}"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07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5FEDDE-CC26-4455-A603-244FC770396F}"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3361469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566B1C-629C-48C0-BC39-6B0B3613EC32}"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1559928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733A86-E502-4397-A497-7E46C3C89F9D}"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250599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E099A7-5932-49A6-92AE-F831C1E77782}"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843981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9BC311-2C4F-4B3B-865A-EBA37B924D00}"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4008586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288EDD-C03E-4581-B0DB-FFBD884D5644}" type="datetime1">
              <a:rPr lang="en-US" smtClean="0"/>
              <a:t>2/11/2020</a:t>
            </a:fld>
            <a:endParaRPr lang="en-US"/>
          </a:p>
        </p:txBody>
      </p:sp>
      <p:sp>
        <p:nvSpPr>
          <p:cNvPr id="6" name="Footer Placeholder 5"/>
          <p:cNvSpPr>
            <a:spLocks noGrp="1"/>
          </p:cNvSpPr>
          <p:nvPr>
            <p:ph type="ftr" sz="quarter" idx="11"/>
          </p:nvPr>
        </p:nvSpPr>
        <p:spPr/>
        <p:txBody>
          <a:bodyPr/>
          <a:lstStyle/>
          <a:p>
            <a:r>
              <a:rPr lang="en-US"/>
              <a:t>FOA# TI-18-009</a:t>
            </a:r>
          </a:p>
        </p:txBody>
      </p:sp>
      <p:sp>
        <p:nvSpPr>
          <p:cNvPr id="7" name="Slide Number Placeholder 6"/>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2783617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464203-F23B-44AC-BC11-2CC673B751E9}" type="datetime1">
              <a:rPr lang="en-US" smtClean="0"/>
              <a:t>2/11/2020</a:t>
            </a:fld>
            <a:endParaRPr lang="en-US"/>
          </a:p>
        </p:txBody>
      </p:sp>
      <p:sp>
        <p:nvSpPr>
          <p:cNvPr id="8" name="Footer Placeholder 7"/>
          <p:cNvSpPr>
            <a:spLocks noGrp="1"/>
          </p:cNvSpPr>
          <p:nvPr>
            <p:ph type="ftr" sz="quarter" idx="11"/>
          </p:nvPr>
        </p:nvSpPr>
        <p:spPr/>
        <p:txBody>
          <a:bodyPr/>
          <a:lstStyle/>
          <a:p>
            <a:r>
              <a:rPr lang="en-US"/>
              <a:t>FOA# TI-18-009</a:t>
            </a:r>
          </a:p>
        </p:txBody>
      </p:sp>
      <p:sp>
        <p:nvSpPr>
          <p:cNvPr id="9" name="Slide Number Placeholder 8"/>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42693995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A5ACEF-EC66-4559-B297-7C3F28637DE1}" type="datetime1">
              <a:rPr lang="en-US" smtClean="0"/>
              <a:t>2/11/2020</a:t>
            </a:fld>
            <a:endParaRPr lang="en-US"/>
          </a:p>
        </p:txBody>
      </p:sp>
      <p:sp>
        <p:nvSpPr>
          <p:cNvPr id="4" name="Footer Placeholder 3"/>
          <p:cNvSpPr>
            <a:spLocks noGrp="1"/>
          </p:cNvSpPr>
          <p:nvPr>
            <p:ph type="ftr" sz="quarter" idx="11"/>
          </p:nvPr>
        </p:nvSpPr>
        <p:spPr/>
        <p:txBody>
          <a:bodyPr/>
          <a:lstStyle/>
          <a:p>
            <a:r>
              <a:rPr lang="en-US"/>
              <a:t>FOA# TI-18-009</a:t>
            </a:r>
          </a:p>
        </p:txBody>
      </p:sp>
      <p:sp>
        <p:nvSpPr>
          <p:cNvPr id="5" name="Slide Number Placeholder 4"/>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33748912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245605-5C06-4B65-A014-3709138366EE}" type="datetime1">
              <a:rPr lang="en-US" smtClean="0"/>
              <a:t>2/11/2020</a:t>
            </a:fld>
            <a:endParaRPr lang="en-US"/>
          </a:p>
        </p:txBody>
      </p:sp>
      <p:sp>
        <p:nvSpPr>
          <p:cNvPr id="3" name="Footer Placeholder 2"/>
          <p:cNvSpPr>
            <a:spLocks noGrp="1"/>
          </p:cNvSpPr>
          <p:nvPr>
            <p:ph type="ftr" sz="quarter" idx="11"/>
          </p:nvPr>
        </p:nvSpPr>
        <p:spPr/>
        <p:txBody>
          <a:bodyPr/>
          <a:lstStyle/>
          <a:p>
            <a:r>
              <a:rPr lang="en-US"/>
              <a:t>FOA# TI-18-009</a:t>
            </a:r>
          </a:p>
        </p:txBody>
      </p:sp>
      <p:sp>
        <p:nvSpPr>
          <p:cNvPr id="4" name="Slide Number Placeholder 3"/>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2511892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9A40F9C-CFD1-4B9E-B49A-46C74F11F3AC}" type="datetime1">
              <a:rPr lang="en-US" smtClean="0"/>
              <a:t>2/11/2020</a:t>
            </a:fld>
            <a:endParaRPr lang="en-US"/>
          </a:p>
        </p:txBody>
      </p:sp>
      <p:sp>
        <p:nvSpPr>
          <p:cNvPr id="6" name="Footer Placeholder 5"/>
          <p:cNvSpPr>
            <a:spLocks noGrp="1"/>
          </p:cNvSpPr>
          <p:nvPr>
            <p:ph type="ftr" sz="quarter" idx="11"/>
          </p:nvPr>
        </p:nvSpPr>
        <p:spPr/>
        <p:txBody>
          <a:bodyPr/>
          <a:lstStyle/>
          <a:p>
            <a:r>
              <a:rPr lang="en-US"/>
              <a:t>FOA# TI-18-009</a:t>
            </a:r>
          </a:p>
        </p:txBody>
      </p:sp>
      <p:sp>
        <p:nvSpPr>
          <p:cNvPr id="7" name="Slide Number Placeholder 6"/>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4192808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308081-F977-412B-A9E5-94CBB71E7149}"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2424892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7047EC-98D1-4273-AB5A-813F5CDDD20B}" type="datetime1">
              <a:rPr lang="en-US" smtClean="0"/>
              <a:t>2/11/2020</a:t>
            </a:fld>
            <a:endParaRPr lang="en-US"/>
          </a:p>
        </p:txBody>
      </p:sp>
      <p:sp>
        <p:nvSpPr>
          <p:cNvPr id="6" name="Footer Placeholder 5"/>
          <p:cNvSpPr>
            <a:spLocks noGrp="1"/>
          </p:cNvSpPr>
          <p:nvPr>
            <p:ph type="ftr" sz="quarter" idx="11"/>
          </p:nvPr>
        </p:nvSpPr>
        <p:spPr/>
        <p:txBody>
          <a:bodyPr/>
          <a:lstStyle/>
          <a:p>
            <a:r>
              <a:rPr lang="en-US"/>
              <a:t>FOA# TI-18-009</a:t>
            </a:r>
          </a:p>
        </p:txBody>
      </p:sp>
      <p:sp>
        <p:nvSpPr>
          <p:cNvPr id="7" name="Slide Number Placeholder 6"/>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2005354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DFAF6-E006-4005-8096-FCE5BDF251C0}"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2702174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54621-4BE6-486D-B47F-1A929079BEDF}"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793111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8C41A1-842E-4FA5-AD43-9D35F537E42C}"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19660025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16AF4F-A6BB-4E2E-9B48-436768EBF05E}"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430237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7E9152-81FE-44F9-9A31-66B7D5B26ED9}"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2916623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CA7A6A-06F8-4474-8587-18B380F2690A}"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35426174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68EF0C-3850-469C-BE48-53ADE0BC173F}" type="datetime1">
              <a:rPr lang="en-US" smtClean="0"/>
              <a:t>2/11/2020</a:t>
            </a:fld>
            <a:endParaRPr lang="en-US"/>
          </a:p>
        </p:txBody>
      </p:sp>
      <p:sp>
        <p:nvSpPr>
          <p:cNvPr id="5" name="Footer Placeholder 4"/>
          <p:cNvSpPr>
            <a:spLocks noGrp="1"/>
          </p:cNvSpPr>
          <p:nvPr>
            <p:ph type="ftr" sz="quarter" idx="11"/>
          </p:nvPr>
        </p:nvSpPr>
        <p:spPr/>
        <p:txBody>
          <a:bodyPr/>
          <a:lstStyle/>
          <a:p>
            <a:r>
              <a:rPr lang="en-US"/>
              <a:t>FOA# TI-18-009</a:t>
            </a:r>
          </a:p>
        </p:txBody>
      </p:sp>
      <p:sp>
        <p:nvSpPr>
          <p:cNvPr id="6" name="Slide Number Placeholder 5"/>
          <p:cNvSpPr>
            <a:spLocks noGrp="1"/>
          </p:cNvSpPr>
          <p:nvPr>
            <p:ph type="sldNum" sz="quarter" idx="12"/>
          </p:nvPr>
        </p:nvSpPr>
        <p:spPr/>
        <p:txBody>
          <a:bodyPr/>
          <a:lstStyle/>
          <a:p>
            <a:fld id="{5FEC6942-1356-4CE3-B336-C3DD4D27A6C2}" type="slidenum">
              <a:rPr lang="en-US" smtClean="0"/>
              <a:t>‹#›</a:t>
            </a:fld>
            <a:endParaRPr lang="en-US"/>
          </a:p>
        </p:txBody>
      </p:sp>
    </p:spTree>
    <p:extLst>
      <p:ext uri="{BB962C8B-B14F-4D97-AF65-F5344CB8AC3E}">
        <p14:creationId xmlns:p14="http://schemas.microsoft.com/office/powerpoint/2010/main" val="3992836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F67B23C-51D1-4712-9766-94F28128BEFD}"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284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308081-F977-412B-A9E5-94CBB71E7149}"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2106408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8D893D-7173-4FEE-ADB3-74A4A577255F}"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346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8D893D-7173-4FEE-ADB3-74A4A577255F}"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56051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D44D3F-F3D4-4392-9C82-55EF308F9B02}" type="datetime1">
              <a:rPr lang="en-US" smtClean="0"/>
              <a:t>2/11/2020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36050218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E10407-1C66-4E38-9094-67179E7640A4}" type="datetime1">
              <a:rPr lang="en-US" smtClean="0"/>
              <a:t>2/11/2020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31946431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DA1627-5845-4562-AAF5-8E82000DA5E7}" type="datetime1">
              <a:rPr lang="en-US" smtClean="0"/>
              <a:t>2/11/2020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37947720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56FC604-2212-4D7E-A626-8141464F2C51}" type="datetime1">
              <a:rPr lang="en-US" smtClean="0"/>
              <a:t>2/11/2020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16346373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94C507EE-FC19-49E6-B3F4-3295D39ED630}" type="datetime1">
              <a:rPr lang="en-US" smtClean="0"/>
              <a:t>2/11/2020</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CF9C25D-2DBF-4D87-BC98-4BF869F32C1A}" type="slidenum">
              <a:rPr lang="en-US" smtClean="0"/>
              <a:t>‹#›</a:t>
            </a:fld>
            <a:endParaRPr lang="en-US"/>
          </a:p>
        </p:txBody>
      </p:sp>
    </p:spTree>
    <p:extLst>
      <p:ext uri="{BB962C8B-B14F-4D97-AF65-F5344CB8AC3E}">
        <p14:creationId xmlns:p14="http://schemas.microsoft.com/office/powerpoint/2010/main" val="31005681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541001-9A29-4CE1-96BB-6CEFC99960D4}" type="datetime1">
              <a:rPr lang="en-US" smtClean="0"/>
              <a:t>2/11/2020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2341427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5FEDDE-CC26-4455-A603-244FC770396F}"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9583201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566B1C-629C-48C0-BC39-6B0B3613EC32}" type="datetime1">
              <a:rPr lang="en-US" smtClean="0"/>
              <a:t>2/11/2020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26863544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WHITE BKG">
    <p:bg>
      <p:bgRef idx="1001">
        <a:schemeClr val="bg1"/>
      </p:bgRef>
    </p:bg>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1541848" y="653138"/>
            <a:ext cx="6060302" cy="586541"/>
          </a:xfrm>
        </p:spPr>
        <p:txBody>
          <a:bodyPr>
            <a:normAutofit/>
          </a:bodyPr>
          <a:lstStyle>
            <a:lvl1pPr algn="ctr">
              <a:defRPr sz="1800" cap="all">
                <a:solidFill>
                  <a:srgbClr val="003399"/>
                </a:solidFill>
              </a:defRPr>
            </a:lvl1pPr>
          </a:lstStyle>
          <a:p>
            <a:r>
              <a:rPr lang="en-US"/>
              <a:t>SECTION TITLE</a:t>
            </a:r>
          </a:p>
        </p:txBody>
      </p:sp>
      <p:sp>
        <p:nvSpPr>
          <p:cNvPr id="28" name="Content Placeholder 25"/>
          <p:cNvSpPr>
            <a:spLocks noGrp="1"/>
          </p:cNvSpPr>
          <p:nvPr>
            <p:ph sz="quarter" idx="13"/>
          </p:nvPr>
        </p:nvSpPr>
        <p:spPr>
          <a:xfrm>
            <a:off x="664369" y="1960883"/>
            <a:ext cx="7815262" cy="4257041"/>
          </a:xfrm>
        </p:spPr>
        <p:txBody>
          <a:bodyPr/>
          <a:lstStyle>
            <a:lvl1pPr>
              <a:defRPr sz="135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903857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D44D3F-F3D4-4392-9C82-55EF308F9B02}" type="datetime1">
              <a:rPr lang="en-US" smtClean="0"/>
              <a:t>2/11/2020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183249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E10407-1C66-4E38-9094-67179E7640A4}" type="datetime1">
              <a:rPr lang="en-US" smtClean="0"/>
              <a:t>2/11/2020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121860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DA1627-5845-4562-AAF5-8E82000DA5E7}" type="datetime1">
              <a:rPr lang="en-US" smtClean="0"/>
              <a:t>2/11/2020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4266720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56FC604-2212-4D7E-A626-8141464F2C51}" type="datetime1">
              <a:rPr lang="en-US" smtClean="0"/>
              <a:t>2/11/2020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666793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94C507EE-FC19-49E6-B3F4-3295D39ED630}" type="datetime1">
              <a:rPr lang="en-US" smtClean="0"/>
              <a:t>2/11/2020</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CF9C25D-2DBF-4D87-BC98-4BF869F32C1A}" type="slidenum">
              <a:rPr lang="en-US" smtClean="0"/>
              <a:t>‹#›</a:t>
            </a:fld>
            <a:endParaRPr lang="en-US"/>
          </a:p>
        </p:txBody>
      </p:sp>
    </p:spTree>
    <p:extLst>
      <p:ext uri="{BB962C8B-B14F-4D97-AF65-F5344CB8AC3E}">
        <p14:creationId xmlns:p14="http://schemas.microsoft.com/office/powerpoint/2010/main" val="459321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541001-9A29-4CE1-96BB-6CEFC99960D4}" type="datetime1">
              <a:rPr lang="en-US" smtClean="0"/>
              <a:t>2/11/2020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9C25D-2DBF-4D87-BC98-4BF869F32C1A}" type="slidenum">
              <a:rPr lang="en-US" smtClean="0"/>
              <a:t>‹#›</a:t>
            </a:fld>
            <a:endParaRPr lang="en-US"/>
          </a:p>
        </p:txBody>
      </p:sp>
    </p:spTree>
    <p:extLst>
      <p:ext uri="{BB962C8B-B14F-4D97-AF65-F5344CB8AC3E}">
        <p14:creationId xmlns:p14="http://schemas.microsoft.com/office/powerpoint/2010/main" val="1369179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0128" y="263527"/>
            <a:ext cx="75438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67612BEC-D4ED-47E5-BED7-A7C0404B962F}" type="datetime1">
              <a:rPr lang="en-US" smtClean="0"/>
              <a:t>2/11/2020</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5CF9C25D-2DBF-4D87-BC98-4BF869F32C1A}" type="slidenum">
              <a:rPr lang="en-US" smtClean="0"/>
              <a:t>‹#›</a:t>
            </a:fld>
            <a:endParaRPr lang="en-US"/>
          </a:p>
        </p:txBody>
      </p:sp>
    </p:spTree>
    <p:extLst>
      <p:ext uri="{BB962C8B-B14F-4D97-AF65-F5344CB8AC3E}">
        <p14:creationId xmlns:p14="http://schemas.microsoft.com/office/powerpoint/2010/main" val="3877047665"/>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BA27E39-F51C-4AB7-8321-DB1B847F0090}" type="datetime1">
              <a:rPr lang="en-US" smtClean="0"/>
              <a:t>2/11/2020</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FOA# TI-18-009</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FEC6942-1356-4CE3-B336-C3DD4D27A6C2}" type="slidenum">
              <a:rPr lang="en-US" smtClean="0"/>
              <a:t>‹#›</a:t>
            </a:fld>
            <a:endParaRPr lang="en-US"/>
          </a:p>
        </p:txBody>
      </p:sp>
    </p:spTree>
    <p:extLst>
      <p:ext uri="{BB962C8B-B14F-4D97-AF65-F5344CB8AC3E}">
        <p14:creationId xmlns:p14="http://schemas.microsoft.com/office/powerpoint/2010/main" val="590950293"/>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67612BEC-D4ED-47E5-BED7-A7C0404B962F}" type="datetime1">
              <a:rPr lang="en-US" smtClean="0"/>
              <a:t>2/11/2020</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5CF9C25D-2DBF-4D87-BC98-4BF869F32C1A}"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55201"/>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hyperlink" Target="https://www.fda.gov/drugs/information-drug-class/information-about-medication-assisted-treatment-ma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gif"/></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9.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6EB1A-4841-4B95-B283-F3E47678859C}"/>
              </a:ext>
            </a:extLst>
          </p:cNvPr>
          <p:cNvSpPr>
            <a:spLocks noGrp="1"/>
          </p:cNvSpPr>
          <p:nvPr>
            <p:ph type="title"/>
          </p:nvPr>
        </p:nvSpPr>
        <p:spPr>
          <a:xfrm>
            <a:off x="2877379" y="1454744"/>
            <a:ext cx="5489381" cy="2674620"/>
          </a:xfrm>
        </p:spPr>
        <p:txBody>
          <a:bodyPr vert="horz" lIns="68580" tIns="34290" rIns="68580" bIns="34290" rtlCol="0" anchor="b">
            <a:normAutofit/>
          </a:bodyPr>
          <a:lstStyle/>
          <a:p>
            <a:r>
              <a:rPr lang="en-US" sz="4950" dirty="0">
                <a:solidFill>
                  <a:schemeClr val="tx1">
                    <a:lumMod val="85000"/>
                    <a:lumOff val="15000"/>
                  </a:schemeClr>
                </a:solidFill>
              </a:rPr>
              <a:t>Dr. Anish S. Shah, MD</a:t>
            </a:r>
          </a:p>
        </p:txBody>
      </p:sp>
      <p:sp>
        <p:nvSpPr>
          <p:cNvPr id="4" name="Slide Number Placeholder 3">
            <a:extLst>
              <a:ext uri="{FF2B5EF4-FFF2-40B4-BE49-F238E27FC236}">
                <a16:creationId xmlns:a16="http://schemas.microsoft.com/office/drawing/2014/main" id="{B1E50226-4722-44BD-85B6-A873891D1023}"/>
              </a:ext>
            </a:extLst>
          </p:cNvPr>
          <p:cNvSpPr>
            <a:spLocks noGrp="1"/>
          </p:cNvSpPr>
          <p:nvPr>
            <p:ph type="sldNum" sz="quarter" idx="12"/>
          </p:nvPr>
        </p:nvSpPr>
        <p:spPr>
          <a:xfrm>
            <a:off x="7425344" y="5730369"/>
            <a:ext cx="984019" cy="273844"/>
          </a:xfrm>
        </p:spPr>
        <p:txBody>
          <a:bodyPr vert="horz" lIns="68580" tIns="34290" rIns="68580" bIns="34290" rtlCol="0" anchor="ctr">
            <a:normAutofit/>
          </a:bodyPr>
          <a:lstStyle/>
          <a:p>
            <a:pPr defTabSz="685800">
              <a:spcAft>
                <a:spcPts val="450"/>
              </a:spcAft>
            </a:pPr>
            <a:fld id="{5CF9C25D-2DBF-4D87-BC98-4BF869F32C1A}" type="slidenum">
              <a:rPr lang="en-US" smtClean="0"/>
              <a:pPr defTabSz="685800">
                <a:spcAft>
                  <a:spcPts val="450"/>
                </a:spcAft>
              </a:pPr>
              <a:t>1</a:t>
            </a:fld>
            <a:endParaRPr lang="en-US"/>
          </a:p>
        </p:txBody>
      </p:sp>
      <p:pic>
        <p:nvPicPr>
          <p:cNvPr id="7" name="Picture 6">
            <a:extLst>
              <a:ext uri="{FF2B5EF4-FFF2-40B4-BE49-F238E27FC236}">
                <a16:creationId xmlns:a16="http://schemas.microsoft.com/office/drawing/2014/main" id="{2F35F446-8829-4965-82E7-79DB927887FE}"/>
              </a:ext>
            </a:extLst>
          </p:cNvPr>
          <p:cNvPicPr>
            <a:picLocks noChangeAspect="1"/>
          </p:cNvPicPr>
          <p:nvPr/>
        </p:nvPicPr>
        <p:blipFill>
          <a:blip r:embed="rId3"/>
          <a:stretch>
            <a:fillRect/>
          </a:stretch>
        </p:blipFill>
        <p:spPr>
          <a:xfrm>
            <a:off x="697363" y="2093399"/>
            <a:ext cx="2074117" cy="2098905"/>
          </a:xfrm>
          <a:prstGeom prst="rect">
            <a:avLst/>
          </a:prstGeom>
        </p:spPr>
      </p:pic>
      <p:pic>
        <p:nvPicPr>
          <p:cNvPr id="14" name="Picture 13" descr="A close up of a logo&#10;&#10;Description automatically generated">
            <a:extLst>
              <a:ext uri="{FF2B5EF4-FFF2-40B4-BE49-F238E27FC236}">
                <a16:creationId xmlns:a16="http://schemas.microsoft.com/office/drawing/2014/main" id="{03920F73-F8E7-42D9-A9DA-95CE887571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446" y="246646"/>
            <a:ext cx="851834" cy="946482"/>
          </a:xfrm>
          <a:prstGeom prst="rect">
            <a:avLst/>
          </a:prstGeom>
        </p:spPr>
      </p:pic>
      <p:pic>
        <p:nvPicPr>
          <p:cNvPr id="15" name="Picture 14" descr="A picture containing drawing, food, light&#10;&#10;Description automatically generated">
            <a:extLst>
              <a:ext uri="{FF2B5EF4-FFF2-40B4-BE49-F238E27FC236}">
                <a16:creationId xmlns:a16="http://schemas.microsoft.com/office/drawing/2014/main" id="{03120808-D6F5-4314-B1C9-B6EDC6BD7E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621" y="692657"/>
            <a:ext cx="2603366" cy="311951"/>
          </a:xfrm>
          <a:prstGeom prst="rect">
            <a:avLst/>
          </a:prstGeom>
        </p:spPr>
      </p:pic>
    </p:spTree>
    <p:extLst>
      <p:ext uri="{BB962C8B-B14F-4D97-AF65-F5344CB8AC3E}">
        <p14:creationId xmlns:p14="http://schemas.microsoft.com/office/powerpoint/2010/main" val="2848208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text on a white background&#10;&#10;Description automatically generated">
            <a:extLst>
              <a:ext uri="{FF2B5EF4-FFF2-40B4-BE49-F238E27FC236}">
                <a16:creationId xmlns:a16="http://schemas.microsoft.com/office/drawing/2014/main" id="{69AD0D18-4B42-4AA1-9B4D-D19733FC0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87777"/>
            <a:ext cx="8971146" cy="4892512"/>
          </a:xfrm>
          <a:prstGeom prst="rect">
            <a:avLst/>
          </a:prstGeom>
        </p:spPr>
      </p:pic>
      <p:sp>
        <p:nvSpPr>
          <p:cNvPr id="8" name="Title 1">
            <a:extLst>
              <a:ext uri="{FF2B5EF4-FFF2-40B4-BE49-F238E27FC236}">
                <a16:creationId xmlns:a16="http://schemas.microsoft.com/office/drawing/2014/main" id="{F1241DBA-069C-4147-9DE3-94356220163F}"/>
              </a:ext>
            </a:extLst>
          </p:cNvPr>
          <p:cNvSpPr txBox="1">
            <a:spLocks/>
          </p:cNvSpPr>
          <p:nvPr/>
        </p:nvSpPr>
        <p:spPr>
          <a:xfrm>
            <a:off x="173826" y="557758"/>
            <a:ext cx="8623496" cy="439906"/>
          </a:xfrm>
          <a:prstGeom prst="rect">
            <a:avLst/>
          </a:prstGeom>
        </p:spPr>
        <p:txBody>
          <a:bodyPr vert="horz" lIns="91440" tIns="45720" rIns="91440" bIns="45720" rtlCol="0" anchor="b">
            <a:noAutofit/>
          </a:bodyPr>
          <a:lstStyle>
            <a:lvl1pPr algn="ctr" defTabSz="914400" rtl="0" eaLnBrk="1" latinLnBrk="0" hangingPunct="1">
              <a:lnSpc>
                <a:spcPct val="85000"/>
              </a:lnSpc>
              <a:spcBef>
                <a:spcPct val="0"/>
              </a:spcBef>
              <a:buNone/>
              <a:defRPr sz="1800" kern="1200" cap="all" spc="-50" baseline="0">
                <a:solidFill>
                  <a:srgbClr val="003399"/>
                </a:solidFill>
                <a:latin typeface="+mj-lt"/>
                <a:ea typeface="+mj-ea"/>
                <a:cs typeface="+mj-cs"/>
              </a:defRPr>
            </a:lvl1pPr>
          </a:lstStyle>
          <a:p>
            <a:r>
              <a:rPr lang="en-IN" sz="3600" b="1" u="sng" spc="-8" dirty="0">
                <a:solidFill>
                  <a:srgbClr val="2683C6">
                    <a:lumMod val="75000"/>
                  </a:srgbClr>
                </a:solidFill>
                <a:latin typeface="Calibri Light" panose="020F0302020204030204"/>
                <a:ea typeface="+mn-ea"/>
                <a:cs typeface="Calibri"/>
              </a:rPr>
              <a:t>Misused Pain RELIEVERS: SOURCES</a:t>
            </a:r>
          </a:p>
        </p:txBody>
      </p:sp>
      <p:sp>
        <p:nvSpPr>
          <p:cNvPr id="4" name="Slide Number Placeholder 3">
            <a:extLst>
              <a:ext uri="{FF2B5EF4-FFF2-40B4-BE49-F238E27FC236}">
                <a16:creationId xmlns:a16="http://schemas.microsoft.com/office/drawing/2014/main" id="{AE808DA2-DD3B-49E5-9F42-9D157F7A735D}"/>
              </a:ext>
            </a:extLst>
          </p:cNvPr>
          <p:cNvSpPr txBox="1">
            <a:spLocks/>
          </p:cNvSpPr>
          <p:nvPr/>
        </p:nvSpPr>
        <p:spPr>
          <a:xfrm>
            <a:off x="7425344" y="6459786"/>
            <a:ext cx="984019" cy="365125"/>
          </a:xfrm>
          <a:prstGeom prst="rect">
            <a:avLst/>
          </a:prstGeom>
        </p:spPr>
        <p:txBody>
          <a:bodyPr vert="horz" lIns="91440" tIns="45720" rIns="91440" bIns="45720" rtlCol="0" anchor="ctr"/>
          <a:lstStyle>
            <a:defPPr>
              <a:defRPr lang="en-US"/>
            </a:defPPr>
            <a:lvl1pPr algn="r">
              <a:defRPr sz="1050">
                <a:solidFill>
                  <a:srgbClr val="FFFFFF"/>
                </a:solidFil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CF9C25D-2DBF-4D87-BC98-4BF869F32C1A}" type="slidenum">
              <a:rPr lang="en-US"/>
              <a:pPr/>
              <a:t>10</a:t>
            </a:fld>
            <a:endParaRPr lang="en-US" dirty="0"/>
          </a:p>
        </p:txBody>
      </p:sp>
    </p:spTree>
    <p:extLst>
      <p:ext uri="{BB962C8B-B14F-4D97-AF65-F5344CB8AC3E}">
        <p14:creationId xmlns:p14="http://schemas.microsoft.com/office/powerpoint/2010/main" val="3716664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1241DBA-069C-4147-9DE3-94356220163F}"/>
              </a:ext>
            </a:extLst>
          </p:cNvPr>
          <p:cNvSpPr txBox="1">
            <a:spLocks/>
          </p:cNvSpPr>
          <p:nvPr/>
        </p:nvSpPr>
        <p:spPr>
          <a:xfrm>
            <a:off x="260252" y="1325794"/>
            <a:ext cx="8623496" cy="439906"/>
          </a:xfrm>
          <a:prstGeom prst="rect">
            <a:avLst/>
          </a:prstGeom>
        </p:spPr>
        <p:txBody>
          <a:bodyPr vert="horz" lIns="91440" tIns="45720" rIns="91440" bIns="45720" rtlCol="0" anchor="b">
            <a:noAutofit/>
          </a:bodyPr>
          <a:lstStyle>
            <a:lvl1pPr algn="ctr" defTabSz="914400" rtl="0" eaLnBrk="1" latinLnBrk="0" hangingPunct="1">
              <a:lnSpc>
                <a:spcPct val="85000"/>
              </a:lnSpc>
              <a:spcBef>
                <a:spcPct val="0"/>
              </a:spcBef>
              <a:buNone/>
              <a:defRPr sz="1800" kern="1200" cap="all" spc="-50" baseline="0">
                <a:solidFill>
                  <a:srgbClr val="003399"/>
                </a:solidFill>
                <a:latin typeface="+mj-lt"/>
                <a:ea typeface="+mj-ea"/>
                <a:cs typeface="+mj-cs"/>
              </a:defRPr>
            </a:lvl1pPr>
          </a:lstStyle>
          <a:p>
            <a:r>
              <a:rPr lang="en-IN" sz="4000" b="1" spc="-8" dirty="0">
                <a:solidFill>
                  <a:srgbClr val="2683C6">
                    <a:lumMod val="75000"/>
                  </a:srgbClr>
                </a:solidFill>
                <a:latin typeface="Calibri Light" panose="020F0302020204030204"/>
                <a:ea typeface="+mn-ea"/>
                <a:cs typeface="Calibri"/>
              </a:rPr>
              <a:t>Misused Pain RELIEVERS: SOURCES</a:t>
            </a:r>
          </a:p>
        </p:txBody>
      </p:sp>
      <p:sp>
        <p:nvSpPr>
          <p:cNvPr id="2" name="TextBox 1">
            <a:extLst>
              <a:ext uri="{FF2B5EF4-FFF2-40B4-BE49-F238E27FC236}">
                <a16:creationId xmlns:a16="http://schemas.microsoft.com/office/drawing/2014/main" id="{BCDCA88D-6B58-4C40-8FA2-9CA41BAC53CE}"/>
              </a:ext>
            </a:extLst>
          </p:cNvPr>
          <p:cNvSpPr txBox="1"/>
          <p:nvPr/>
        </p:nvSpPr>
        <p:spPr>
          <a:xfrm>
            <a:off x="575035" y="1983758"/>
            <a:ext cx="7993930" cy="3108543"/>
          </a:xfrm>
          <a:prstGeom prst="rect">
            <a:avLst/>
          </a:prstGeom>
          <a:solidFill>
            <a:schemeClr val="bg1"/>
          </a:solidFill>
        </p:spPr>
        <p:txBody>
          <a:bodyPr wrap="square" rtlCol="0">
            <a:spAutoFit/>
          </a:bodyPr>
          <a:lstStyle/>
          <a:p>
            <a:pPr marL="457200" indent="-457200">
              <a:buFont typeface="Arial" panose="020B0604020202020204" pitchFamily="34" charset="0"/>
              <a:buChar char="•"/>
            </a:pPr>
            <a:r>
              <a:rPr lang="en-US" sz="2800" dirty="0">
                <a:solidFill>
                  <a:srgbClr val="333333"/>
                </a:solidFill>
              </a:rPr>
              <a:t>From HEALTH CARE PROVIDER(s):   36.4%</a:t>
            </a:r>
          </a:p>
          <a:p>
            <a:pPr marL="457200" indent="-457200">
              <a:buFont typeface="Arial" panose="020B0604020202020204" pitchFamily="34" charset="0"/>
              <a:buChar char="•"/>
            </a:pPr>
            <a:endParaRPr lang="en-US" sz="2800" dirty="0">
              <a:solidFill>
                <a:srgbClr val="333333"/>
              </a:solidFill>
            </a:endParaRPr>
          </a:p>
          <a:p>
            <a:pPr marL="457200" indent="-457200">
              <a:buFont typeface="Arial" panose="020B0604020202020204" pitchFamily="34" charset="0"/>
              <a:buChar char="•"/>
            </a:pPr>
            <a:r>
              <a:rPr lang="en-US" sz="2800" dirty="0">
                <a:solidFill>
                  <a:srgbClr val="333333"/>
                </a:solidFill>
              </a:rPr>
              <a:t>Free from FRIEND/RELATIVE:  53.7%</a:t>
            </a:r>
          </a:p>
          <a:p>
            <a:pPr marL="457200" indent="-457200">
              <a:buFont typeface="Arial" panose="020B0604020202020204" pitchFamily="34" charset="0"/>
              <a:buChar char="•"/>
            </a:pPr>
            <a:endParaRPr lang="en-US" sz="2800" dirty="0">
              <a:solidFill>
                <a:srgbClr val="333333"/>
              </a:solidFill>
            </a:endParaRPr>
          </a:p>
          <a:p>
            <a:pPr marL="457200" indent="-457200">
              <a:buFont typeface="Arial" panose="020B0604020202020204" pitchFamily="34" charset="0"/>
              <a:buChar char="•"/>
            </a:pPr>
            <a:r>
              <a:rPr lang="en-US" sz="2800" dirty="0">
                <a:solidFill>
                  <a:srgbClr val="333333"/>
                </a:solidFill>
              </a:rPr>
              <a:t>Bought from Dealer or Stranger:  4.9%</a:t>
            </a:r>
          </a:p>
          <a:p>
            <a:pPr marL="457200" indent="-457200">
              <a:buFont typeface="Arial" panose="020B0604020202020204" pitchFamily="34" charset="0"/>
              <a:buChar char="•"/>
            </a:pPr>
            <a:endParaRPr lang="en-US" sz="2800" dirty="0">
              <a:solidFill>
                <a:srgbClr val="333333"/>
              </a:solidFill>
            </a:endParaRPr>
          </a:p>
          <a:p>
            <a:pPr marL="457200" indent="-457200">
              <a:buFont typeface="Arial" panose="020B0604020202020204" pitchFamily="34" charset="0"/>
              <a:buChar char="•"/>
            </a:pPr>
            <a:r>
              <a:rPr lang="en-US" sz="2800" dirty="0">
                <a:solidFill>
                  <a:srgbClr val="333333"/>
                </a:solidFill>
              </a:rPr>
              <a:t>Some other way:  4.9%</a:t>
            </a:r>
          </a:p>
        </p:txBody>
      </p:sp>
      <p:sp>
        <p:nvSpPr>
          <p:cNvPr id="4" name="Slide Number Placeholder 3">
            <a:extLst>
              <a:ext uri="{FF2B5EF4-FFF2-40B4-BE49-F238E27FC236}">
                <a16:creationId xmlns:a16="http://schemas.microsoft.com/office/drawing/2014/main" id="{BC0372DC-A92F-48AC-81C8-44144B8CCE70}"/>
              </a:ext>
            </a:extLst>
          </p:cNvPr>
          <p:cNvSpPr txBox="1">
            <a:spLocks/>
          </p:cNvSpPr>
          <p:nvPr/>
        </p:nvSpPr>
        <p:spPr>
          <a:xfrm>
            <a:off x="7425344" y="6459786"/>
            <a:ext cx="984019" cy="365125"/>
          </a:xfrm>
          <a:prstGeom prst="rect">
            <a:avLst/>
          </a:prstGeom>
        </p:spPr>
        <p:txBody>
          <a:bodyPr vert="horz" lIns="91440" tIns="45720" rIns="91440" bIns="45720" rtlCol="0" anchor="ctr"/>
          <a:lstStyle>
            <a:defPPr>
              <a:defRPr lang="en-US"/>
            </a:defPPr>
            <a:lvl1pPr algn="r">
              <a:defRPr sz="1050">
                <a:solidFill>
                  <a:srgbClr val="FFFFFF"/>
                </a:solidFil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CF9C25D-2DBF-4D87-BC98-4BF869F32C1A}" type="slidenum">
              <a:rPr lang="en-US"/>
              <a:pPr/>
              <a:t>11</a:t>
            </a:fld>
            <a:endParaRPr lang="en-US" dirty="0"/>
          </a:p>
        </p:txBody>
      </p:sp>
    </p:spTree>
    <p:extLst>
      <p:ext uri="{BB962C8B-B14F-4D97-AF65-F5344CB8AC3E}">
        <p14:creationId xmlns:p14="http://schemas.microsoft.com/office/powerpoint/2010/main" val="236139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4B9DF72-8185-468F-B009-0B379865E500}"/>
              </a:ext>
            </a:extLst>
          </p:cNvPr>
          <p:cNvSpPr txBox="1">
            <a:spLocks noGrp="1"/>
          </p:cNvSpPr>
          <p:nvPr>
            <p:ph idx="1"/>
          </p:nvPr>
        </p:nvSpPr>
        <p:spPr>
          <a:xfrm>
            <a:off x="598334" y="1291651"/>
            <a:ext cx="7947331" cy="441043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t">
            <a:spAutoFit/>
          </a:bodyPr>
          <a:lstStyle/>
          <a:p>
            <a:pPr marL="519113" indent="-461963">
              <a:spcBef>
                <a:spcPts val="600"/>
              </a:spcBef>
              <a:spcAft>
                <a:spcPts val="600"/>
              </a:spcAft>
              <a:buClr>
                <a:schemeClr val="tx2"/>
              </a:buClr>
              <a:buFont typeface="Arial" panose="020B0604020202020204" pitchFamily="34" charset="0"/>
              <a:buChar char="•"/>
            </a:pPr>
            <a:r>
              <a:rPr lang="en-IN" sz="2800" dirty="0">
                <a:solidFill>
                  <a:srgbClr val="333333"/>
                </a:solidFill>
                <a:sym typeface="Helvetica Neue"/>
              </a:rPr>
              <a:t>Excessive amounts used </a:t>
            </a:r>
          </a:p>
          <a:p>
            <a:pPr marL="519113" indent="-461963">
              <a:spcBef>
                <a:spcPts val="600"/>
              </a:spcBef>
              <a:spcAft>
                <a:spcPts val="600"/>
              </a:spcAft>
              <a:buClr>
                <a:schemeClr val="tx2"/>
              </a:buClr>
              <a:buFont typeface="Arial" panose="020B0604020202020204" pitchFamily="34" charset="0"/>
              <a:buChar char="•"/>
            </a:pPr>
            <a:r>
              <a:rPr lang="en-IN" sz="2800" dirty="0">
                <a:solidFill>
                  <a:srgbClr val="333333"/>
                </a:solidFill>
                <a:sym typeface="Helvetica Neue"/>
              </a:rPr>
              <a:t>Excessive time spent using/obtaining</a:t>
            </a:r>
          </a:p>
          <a:p>
            <a:pPr marL="519113" indent="-461963">
              <a:spcBef>
                <a:spcPts val="600"/>
              </a:spcBef>
              <a:spcAft>
                <a:spcPts val="600"/>
              </a:spcAft>
              <a:buClr>
                <a:schemeClr val="tx2"/>
              </a:buClr>
              <a:buFont typeface="Arial" panose="020B0604020202020204" pitchFamily="34" charset="0"/>
              <a:buChar char="•"/>
            </a:pPr>
            <a:r>
              <a:rPr lang="en-IN" sz="2800" dirty="0">
                <a:solidFill>
                  <a:srgbClr val="333333"/>
                </a:solidFill>
                <a:sym typeface="Helvetica Neue"/>
              </a:rPr>
              <a:t>Hazardous use despite health problems</a:t>
            </a:r>
          </a:p>
          <a:p>
            <a:pPr marL="519113" lvl="1" indent="-461963">
              <a:spcBef>
                <a:spcPts val="600"/>
              </a:spcBef>
              <a:spcAft>
                <a:spcPts val="600"/>
              </a:spcAft>
              <a:buClr>
                <a:schemeClr val="tx2"/>
              </a:buClr>
              <a:buFont typeface="Arial" panose="020B0604020202020204" pitchFamily="34" charset="0"/>
              <a:buChar char="•"/>
            </a:pPr>
            <a:r>
              <a:rPr lang="en-IN" sz="2800" dirty="0">
                <a:solidFill>
                  <a:srgbClr val="333333"/>
                </a:solidFill>
                <a:sym typeface="Helvetica Neue"/>
              </a:rPr>
              <a:t>Missed obligations</a:t>
            </a:r>
          </a:p>
          <a:p>
            <a:pPr marL="519113" lvl="1" indent="-461963">
              <a:spcBef>
                <a:spcPts val="600"/>
              </a:spcBef>
              <a:spcAft>
                <a:spcPts val="600"/>
              </a:spcAft>
              <a:buClr>
                <a:schemeClr val="tx2"/>
              </a:buClr>
              <a:buFont typeface="Arial" panose="020B0604020202020204" pitchFamily="34" charset="0"/>
              <a:buChar char="•"/>
            </a:pPr>
            <a:r>
              <a:rPr lang="en-IN" sz="2800" dirty="0">
                <a:solidFill>
                  <a:srgbClr val="333333"/>
                </a:solidFill>
                <a:sym typeface="Helvetica Neue"/>
              </a:rPr>
              <a:t>Interference with activities </a:t>
            </a:r>
          </a:p>
          <a:p>
            <a:pPr marL="519113" lvl="1" indent="-461963">
              <a:spcBef>
                <a:spcPts val="600"/>
              </a:spcBef>
              <a:spcAft>
                <a:spcPts val="600"/>
              </a:spcAft>
              <a:buClr>
                <a:schemeClr val="tx2"/>
              </a:buClr>
              <a:buFont typeface="Arial" panose="020B0604020202020204" pitchFamily="34" charset="0"/>
              <a:buChar char="•"/>
            </a:pPr>
            <a:r>
              <a:rPr lang="en-IN" sz="2800" dirty="0">
                <a:solidFill>
                  <a:srgbClr val="333333"/>
                </a:solidFill>
                <a:sym typeface="Helvetica Neue"/>
              </a:rPr>
              <a:t>Personal problems </a:t>
            </a:r>
          </a:p>
          <a:p>
            <a:pPr marL="519113" indent="-461963">
              <a:spcBef>
                <a:spcPts val="600"/>
              </a:spcBef>
              <a:spcAft>
                <a:spcPts val="600"/>
              </a:spcAft>
              <a:buClr>
                <a:schemeClr val="tx2"/>
              </a:buClr>
              <a:buFont typeface="Arial" panose="020B0604020202020204" pitchFamily="34" charset="0"/>
              <a:buChar char="•"/>
            </a:pPr>
            <a:r>
              <a:rPr lang="en-IN" sz="2800" dirty="0">
                <a:solidFill>
                  <a:srgbClr val="333333"/>
                </a:solidFill>
                <a:sym typeface="Helvetica Neue"/>
              </a:rPr>
              <a:t>Craving or urges to use </a:t>
            </a:r>
          </a:p>
          <a:p>
            <a:pPr marL="519113" indent="-461963">
              <a:spcBef>
                <a:spcPts val="600"/>
              </a:spcBef>
              <a:spcAft>
                <a:spcPts val="600"/>
              </a:spcAft>
              <a:buClr>
                <a:schemeClr val="tx2"/>
              </a:buClr>
              <a:buFont typeface="Arial" panose="020B0604020202020204" pitchFamily="34" charset="0"/>
              <a:buChar char="•"/>
            </a:pPr>
            <a:r>
              <a:rPr lang="en-IN" sz="2800" dirty="0">
                <a:solidFill>
                  <a:srgbClr val="333333"/>
                </a:solidFill>
                <a:sym typeface="Helvetica Neue"/>
              </a:rPr>
              <a:t>Unsuccessful attempts to cut down</a:t>
            </a:r>
          </a:p>
        </p:txBody>
      </p:sp>
      <p:sp>
        <p:nvSpPr>
          <p:cNvPr id="4" name="Slide Number Placeholder 3">
            <a:extLst>
              <a:ext uri="{FF2B5EF4-FFF2-40B4-BE49-F238E27FC236}">
                <a16:creationId xmlns:a16="http://schemas.microsoft.com/office/drawing/2014/main" id="{2889E349-CF1E-4A54-BED6-C9F00FE58EC2}"/>
              </a:ext>
            </a:extLst>
          </p:cNvPr>
          <p:cNvSpPr>
            <a:spLocks noGrp="1"/>
          </p:cNvSpPr>
          <p:nvPr>
            <p:ph type="sldNum" sz="quarter" idx="12"/>
          </p:nvPr>
        </p:nvSpPr>
        <p:spPr>
          <a:xfrm>
            <a:off x="7425344" y="5702089"/>
            <a:ext cx="984019" cy="273844"/>
          </a:xfrm>
        </p:spPr>
        <p:txBody>
          <a:bodyPr/>
          <a:lstStyle/>
          <a:p>
            <a:fld id="{5CF9C25D-2DBF-4D87-BC98-4BF869F32C1A}" type="slidenum">
              <a:rPr lang="en-US" smtClean="0"/>
              <a:t>12</a:t>
            </a:fld>
            <a:endParaRPr lang="en-US"/>
          </a:p>
        </p:txBody>
      </p:sp>
      <p:sp>
        <p:nvSpPr>
          <p:cNvPr id="7" name="Title 1">
            <a:extLst>
              <a:ext uri="{FF2B5EF4-FFF2-40B4-BE49-F238E27FC236}">
                <a16:creationId xmlns:a16="http://schemas.microsoft.com/office/drawing/2014/main" id="{98DE526D-90B2-40F0-AE91-368795A5D2E2}"/>
              </a:ext>
            </a:extLst>
          </p:cNvPr>
          <p:cNvSpPr txBox="1">
            <a:spLocks/>
          </p:cNvSpPr>
          <p:nvPr/>
        </p:nvSpPr>
        <p:spPr>
          <a:xfrm>
            <a:off x="260252" y="579083"/>
            <a:ext cx="8623496" cy="439906"/>
          </a:xfrm>
          <a:prstGeom prst="rect">
            <a:avLst/>
          </a:prstGeom>
        </p:spPr>
        <p:txBody>
          <a:bodyPr vert="horz" lIns="91440" tIns="45720" rIns="91440" bIns="45720" rtlCol="0" anchor="b">
            <a:noAutofit/>
          </a:bodyPr>
          <a:lstStyle>
            <a:lvl1pPr algn="ctr" defTabSz="914400" rtl="0" eaLnBrk="1" latinLnBrk="0" hangingPunct="1">
              <a:lnSpc>
                <a:spcPct val="85000"/>
              </a:lnSpc>
              <a:spcBef>
                <a:spcPct val="0"/>
              </a:spcBef>
              <a:buNone/>
              <a:defRPr sz="1800" kern="1200" cap="all" spc="-50" baseline="0">
                <a:solidFill>
                  <a:srgbClr val="003399"/>
                </a:solidFill>
                <a:latin typeface="+mj-lt"/>
                <a:ea typeface="+mj-ea"/>
                <a:cs typeface="+mj-cs"/>
              </a:defRPr>
            </a:lvl1pPr>
          </a:lstStyle>
          <a:p>
            <a:r>
              <a:rPr lang="en-IN" sz="3600" b="1" u="sng" spc="-8" dirty="0">
                <a:solidFill>
                  <a:srgbClr val="2683C6">
                    <a:lumMod val="75000"/>
                  </a:srgbClr>
                </a:solidFill>
                <a:latin typeface="Calibri Light" panose="020F0302020204030204"/>
                <a:ea typeface="+mn-ea"/>
                <a:cs typeface="Calibri"/>
              </a:rPr>
              <a:t>Substance use disorder symptoms</a:t>
            </a:r>
          </a:p>
        </p:txBody>
      </p:sp>
      <p:sp>
        <p:nvSpPr>
          <p:cNvPr id="5" name="Slide Number Placeholder 3">
            <a:extLst>
              <a:ext uri="{FF2B5EF4-FFF2-40B4-BE49-F238E27FC236}">
                <a16:creationId xmlns:a16="http://schemas.microsoft.com/office/drawing/2014/main" id="{585B98F6-5BC9-4284-87E2-6D5841FAB04A}"/>
              </a:ext>
            </a:extLst>
          </p:cNvPr>
          <p:cNvSpPr txBox="1">
            <a:spLocks/>
          </p:cNvSpPr>
          <p:nvPr/>
        </p:nvSpPr>
        <p:spPr>
          <a:xfrm>
            <a:off x="7425344" y="6459786"/>
            <a:ext cx="984019"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CF9C25D-2DBF-4D87-BC98-4BF869F32C1A}" type="slidenum">
              <a:rPr lang="en-US" smtClean="0"/>
              <a:pPr/>
              <a:t>12</a:t>
            </a:fld>
            <a:endParaRPr lang="en-US"/>
          </a:p>
        </p:txBody>
      </p:sp>
    </p:spTree>
    <p:extLst>
      <p:ext uri="{BB962C8B-B14F-4D97-AF65-F5344CB8AC3E}">
        <p14:creationId xmlns:p14="http://schemas.microsoft.com/office/powerpoint/2010/main" val="832170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65ED-8F3E-4CF4-A636-488BBF53C3EC}"/>
              </a:ext>
            </a:extLst>
          </p:cNvPr>
          <p:cNvSpPr>
            <a:spLocks noGrp="1"/>
          </p:cNvSpPr>
          <p:nvPr>
            <p:ph type="title"/>
          </p:nvPr>
        </p:nvSpPr>
        <p:spPr/>
        <p:txBody>
          <a:bodyPr/>
          <a:lstStyle/>
          <a:p>
            <a:pPr algn="ctr"/>
            <a:r>
              <a:rPr lang="en-US" sz="3600" b="1" cap="all" spc="-8" dirty="0">
                <a:solidFill>
                  <a:srgbClr val="2683C6">
                    <a:lumMod val="75000"/>
                  </a:srgbClr>
                </a:solidFill>
                <a:latin typeface="Calibri Light" panose="020F0302020204030204"/>
                <a:ea typeface="+mn-ea"/>
                <a:cs typeface="Calibri"/>
              </a:rPr>
              <a:t>Medication-Assisted</a:t>
            </a:r>
            <a:r>
              <a:rPr lang="en-US" b="1" dirty="0"/>
              <a:t> </a:t>
            </a:r>
            <a:r>
              <a:rPr lang="en-US" sz="3600" b="1" cap="all" spc="-8" dirty="0">
                <a:solidFill>
                  <a:srgbClr val="2683C6">
                    <a:lumMod val="75000"/>
                  </a:srgbClr>
                </a:solidFill>
                <a:latin typeface="Calibri Light" panose="020F0302020204030204"/>
                <a:ea typeface="+mn-ea"/>
                <a:cs typeface="Calibri"/>
              </a:rPr>
              <a:t>Treatment</a:t>
            </a:r>
          </a:p>
        </p:txBody>
      </p:sp>
      <p:sp>
        <p:nvSpPr>
          <p:cNvPr id="4" name="Slide Number Placeholder 3">
            <a:extLst>
              <a:ext uri="{FF2B5EF4-FFF2-40B4-BE49-F238E27FC236}">
                <a16:creationId xmlns:a16="http://schemas.microsoft.com/office/drawing/2014/main" id="{2889E349-CF1E-4A54-BED6-C9F00FE58EC2}"/>
              </a:ext>
            </a:extLst>
          </p:cNvPr>
          <p:cNvSpPr>
            <a:spLocks noGrp="1"/>
          </p:cNvSpPr>
          <p:nvPr>
            <p:ph type="sldNum" sz="quarter" idx="12"/>
          </p:nvPr>
        </p:nvSpPr>
        <p:spPr/>
        <p:txBody>
          <a:bodyPr/>
          <a:lstStyle/>
          <a:p>
            <a:fld id="{5CF9C25D-2DBF-4D87-BC98-4BF869F32C1A}" type="slidenum">
              <a:rPr lang="en-US" smtClean="0"/>
              <a:t>13</a:t>
            </a:fld>
            <a:endParaRPr lang="en-US"/>
          </a:p>
        </p:txBody>
      </p:sp>
      <p:pic>
        <p:nvPicPr>
          <p:cNvPr id="9" name="Picture 8" descr="A close up of a logo&#10;&#10;Description automatically generated">
            <a:extLst>
              <a:ext uri="{FF2B5EF4-FFF2-40B4-BE49-F238E27FC236}">
                <a16:creationId xmlns:a16="http://schemas.microsoft.com/office/drawing/2014/main" id="{05DC0B38-D9FA-4C21-AA15-07C9D4EDE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085" y="42423"/>
            <a:ext cx="851834" cy="946482"/>
          </a:xfrm>
          <a:prstGeom prst="rect">
            <a:avLst/>
          </a:prstGeom>
        </p:spPr>
      </p:pic>
      <p:sp>
        <p:nvSpPr>
          <p:cNvPr id="3" name="Rectangle 2">
            <a:extLst>
              <a:ext uri="{FF2B5EF4-FFF2-40B4-BE49-F238E27FC236}">
                <a16:creationId xmlns:a16="http://schemas.microsoft.com/office/drawing/2014/main" id="{0FDAE608-39D4-4EA9-92AF-11150755AF47}"/>
              </a:ext>
            </a:extLst>
          </p:cNvPr>
          <p:cNvSpPr/>
          <p:nvPr/>
        </p:nvSpPr>
        <p:spPr>
          <a:xfrm>
            <a:off x="181664" y="1714284"/>
            <a:ext cx="8820727" cy="2677656"/>
          </a:xfrm>
          <a:prstGeom prst="rect">
            <a:avLst/>
          </a:prstGeom>
        </p:spPr>
        <p:txBody>
          <a:bodyPr wrap="square">
            <a:spAutoFit/>
          </a:bodyPr>
          <a:lstStyle/>
          <a:p>
            <a:pPr algn="ctr"/>
            <a:r>
              <a:rPr lang="en-US" sz="2800" dirty="0">
                <a:solidFill>
                  <a:srgbClr val="333333"/>
                </a:solidFill>
              </a:rPr>
              <a:t>Medications used in combination with counseling and behavioral therapies.</a:t>
            </a:r>
          </a:p>
          <a:p>
            <a:pPr algn="ctr"/>
            <a:endParaRPr lang="en-US" sz="2800" dirty="0">
              <a:solidFill>
                <a:srgbClr val="333333"/>
              </a:solidFill>
            </a:endParaRPr>
          </a:p>
          <a:p>
            <a:pPr marL="285750" indent="-285750">
              <a:buFont typeface="Arial" panose="020B0604020202020204" pitchFamily="34" charset="0"/>
              <a:buChar char="•"/>
            </a:pPr>
            <a:r>
              <a:rPr lang="en-US" sz="2800" dirty="0">
                <a:solidFill>
                  <a:srgbClr val="333333"/>
                </a:solidFill>
              </a:rPr>
              <a:t>effective in the treatment of opioid use disorders (OUD)</a:t>
            </a:r>
          </a:p>
          <a:p>
            <a:endParaRPr lang="en-US" sz="2800" dirty="0">
              <a:solidFill>
                <a:srgbClr val="333333"/>
              </a:solidFill>
            </a:endParaRPr>
          </a:p>
          <a:p>
            <a:pPr marL="285750" indent="-285750">
              <a:buFont typeface="Arial" panose="020B0604020202020204" pitchFamily="34" charset="0"/>
              <a:buChar char="•"/>
            </a:pPr>
            <a:r>
              <a:rPr lang="en-US" sz="2800" dirty="0">
                <a:solidFill>
                  <a:srgbClr val="333333"/>
                </a:solidFill>
              </a:rPr>
              <a:t>can help some people to sustain recovery.</a:t>
            </a:r>
            <a:endParaRPr lang="en-US" sz="2800" dirty="0"/>
          </a:p>
        </p:txBody>
      </p:sp>
    </p:spTree>
    <p:extLst>
      <p:ext uri="{BB962C8B-B14F-4D97-AF65-F5344CB8AC3E}">
        <p14:creationId xmlns:p14="http://schemas.microsoft.com/office/powerpoint/2010/main" val="597932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65ED-8F3E-4CF4-A636-488BBF53C3EC}"/>
              </a:ext>
            </a:extLst>
          </p:cNvPr>
          <p:cNvSpPr>
            <a:spLocks noGrp="1"/>
          </p:cNvSpPr>
          <p:nvPr>
            <p:ph type="title"/>
          </p:nvPr>
        </p:nvSpPr>
        <p:spPr>
          <a:xfrm>
            <a:off x="822960" y="286604"/>
            <a:ext cx="7543800" cy="794047"/>
          </a:xfrm>
        </p:spPr>
        <p:txBody>
          <a:bodyPr>
            <a:normAutofit/>
          </a:bodyPr>
          <a:lstStyle/>
          <a:p>
            <a:pPr algn="ctr"/>
            <a:r>
              <a:rPr lang="en-US" sz="3600" b="1" u="sng" cap="all" spc="-8" dirty="0">
                <a:solidFill>
                  <a:srgbClr val="2683C6">
                    <a:lumMod val="75000"/>
                  </a:srgbClr>
                </a:solidFill>
                <a:latin typeface="Calibri Light" panose="020F0302020204030204"/>
                <a:ea typeface="+mn-ea"/>
                <a:cs typeface="Calibri"/>
              </a:rPr>
              <a:t>Evidence-Based Treatment</a:t>
            </a:r>
          </a:p>
        </p:txBody>
      </p:sp>
      <p:pic>
        <p:nvPicPr>
          <p:cNvPr id="1026" name="Picture 2" descr="Image result for evidence based treatment">
            <a:extLst>
              <a:ext uri="{FF2B5EF4-FFF2-40B4-BE49-F238E27FC236}">
                <a16:creationId xmlns:a16="http://schemas.microsoft.com/office/drawing/2014/main" id="{9F77DF0A-B170-45DC-B1AD-9FCB97A7058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70035" y="1266060"/>
            <a:ext cx="5403930" cy="484206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2889E349-CF1E-4A54-BED6-C9F00FE58EC2}"/>
              </a:ext>
            </a:extLst>
          </p:cNvPr>
          <p:cNvSpPr>
            <a:spLocks noGrp="1"/>
          </p:cNvSpPr>
          <p:nvPr>
            <p:ph type="sldNum" sz="quarter" idx="12"/>
          </p:nvPr>
        </p:nvSpPr>
        <p:spPr/>
        <p:txBody>
          <a:bodyPr/>
          <a:lstStyle/>
          <a:p>
            <a:fld id="{5CF9C25D-2DBF-4D87-BC98-4BF869F32C1A}" type="slidenum">
              <a:rPr lang="en-US" smtClean="0"/>
              <a:t>14</a:t>
            </a:fld>
            <a:endParaRPr lang="en-US"/>
          </a:p>
        </p:txBody>
      </p:sp>
      <p:pic>
        <p:nvPicPr>
          <p:cNvPr id="11" name="Picture 10" descr="A close up of a logo&#10;&#10;Description automatically generated">
            <a:extLst>
              <a:ext uri="{FF2B5EF4-FFF2-40B4-BE49-F238E27FC236}">
                <a16:creationId xmlns:a16="http://schemas.microsoft.com/office/drawing/2014/main" id="{4DD5B89A-0CA5-4C1B-9C0F-F28D74674C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31" y="134169"/>
            <a:ext cx="851834" cy="946482"/>
          </a:xfrm>
          <a:prstGeom prst="rect">
            <a:avLst/>
          </a:prstGeom>
        </p:spPr>
      </p:pic>
    </p:spTree>
    <p:extLst>
      <p:ext uri="{BB962C8B-B14F-4D97-AF65-F5344CB8AC3E}">
        <p14:creationId xmlns:p14="http://schemas.microsoft.com/office/powerpoint/2010/main" val="1872415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F14CC-9B5A-4AAB-9D8A-D922618722F4}"/>
              </a:ext>
            </a:extLst>
          </p:cNvPr>
          <p:cNvSpPr>
            <a:spLocks noGrp="1"/>
          </p:cNvSpPr>
          <p:nvPr>
            <p:ph type="title"/>
          </p:nvPr>
        </p:nvSpPr>
        <p:spPr>
          <a:xfrm>
            <a:off x="755314" y="477610"/>
            <a:ext cx="7633372" cy="1450757"/>
          </a:xfrm>
        </p:spPr>
        <p:txBody>
          <a:bodyPr>
            <a:normAutofit fontScale="90000"/>
          </a:bodyPr>
          <a:lstStyle/>
          <a:p>
            <a:pPr algn="ctr"/>
            <a:r>
              <a:rPr lang="en-US" sz="4000" b="1" u="sng" cap="all" spc="-8" dirty="0">
                <a:solidFill>
                  <a:srgbClr val="2683C6">
                    <a:lumMod val="75000"/>
                  </a:srgbClr>
                </a:solidFill>
                <a:latin typeface="Calibri Light" panose="020F0302020204030204"/>
                <a:ea typeface="+mn-ea"/>
                <a:cs typeface="Calibri"/>
              </a:rPr>
              <a:t>FDA Approved Medication</a:t>
            </a:r>
            <a:br>
              <a:rPr lang="en-US" b="1" dirty="0"/>
            </a:br>
            <a:r>
              <a:rPr lang="en-US" sz="3600" dirty="0"/>
              <a:t>Safe, combined with counseling and psychosocial support </a:t>
            </a:r>
            <a:endParaRPr lang="en-US" dirty="0"/>
          </a:p>
        </p:txBody>
      </p:sp>
      <p:sp>
        <p:nvSpPr>
          <p:cNvPr id="4" name="Slide Number Placeholder 3">
            <a:extLst>
              <a:ext uri="{FF2B5EF4-FFF2-40B4-BE49-F238E27FC236}">
                <a16:creationId xmlns:a16="http://schemas.microsoft.com/office/drawing/2014/main" id="{47059362-F9AA-4A69-9D04-83508947474E}"/>
              </a:ext>
            </a:extLst>
          </p:cNvPr>
          <p:cNvSpPr>
            <a:spLocks noGrp="1"/>
          </p:cNvSpPr>
          <p:nvPr>
            <p:ph type="sldNum" sz="quarter" idx="12"/>
          </p:nvPr>
        </p:nvSpPr>
        <p:spPr/>
        <p:txBody>
          <a:bodyPr/>
          <a:lstStyle/>
          <a:p>
            <a:fld id="{5CF9C25D-2DBF-4D87-BC98-4BF869F32C1A}" type="slidenum">
              <a:rPr lang="en-US" smtClean="0"/>
              <a:t>15</a:t>
            </a:fld>
            <a:endParaRPr lang="en-US" dirty="0"/>
          </a:p>
        </p:txBody>
      </p:sp>
      <p:pic>
        <p:nvPicPr>
          <p:cNvPr id="6" name="Picture 5" descr="A close up of a logo&#10;&#10;Description automatically generated">
            <a:extLst>
              <a:ext uri="{FF2B5EF4-FFF2-40B4-BE49-F238E27FC236}">
                <a16:creationId xmlns:a16="http://schemas.microsoft.com/office/drawing/2014/main" id="{A7EA4121-C4D2-4999-9B99-5B8CF5E2C5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63" y="89840"/>
            <a:ext cx="851834" cy="946482"/>
          </a:xfrm>
          <a:prstGeom prst="rect">
            <a:avLst/>
          </a:prstGeom>
        </p:spPr>
      </p:pic>
      <p:sp>
        <p:nvSpPr>
          <p:cNvPr id="8" name="Freeform: Shape 7">
            <a:extLst>
              <a:ext uri="{FF2B5EF4-FFF2-40B4-BE49-F238E27FC236}">
                <a16:creationId xmlns:a16="http://schemas.microsoft.com/office/drawing/2014/main" id="{055BB350-C5D1-4331-9953-B43553DF9E7B}"/>
              </a:ext>
            </a:extLst>
          </p:cNvPr>
          <p:cNvSpPr/>
          <p:nvPr/>
        </p:nvSpPr>
        <p:spPr>
          <a:xfrm>
            <a:off x="123085" y="2880580"/>
            <a:ext cx="3215485" cy="1641890"/>
          </a:xfrm>
          <a:custGeom>
            <a:avLst/>
            <a:gdLst>
              <a:gd name="connsiteX0" fmla="*/ 0 w 1779546"/>
              <a:gd name="connsiteY0" fmla="*/ 0 h 571209"/>
              <a:gd name="connsiteX1" fmla="*/ 1779546 w 1779546"/>
              <a:gd name="connsiteY1" fmla="*/ 0 h 571209"/>
              <a:gd name="connsiteX2" fmla="*/ 1779546 w 1779546"/>
              <a:gd name="connsiteY2" fmla="*/ 571209 h 571209"/>
              <a:gd name="connsiteX3" fmla="*/ 0 w 1779546"/>
              <a:gd name="connsiteY3" fmla="*/ 571209 h 571209"/>
              <a:gd name="connsiteX4" fmla="*/ 0 w 1779546"/>
              <a:gd name="connsiteY4" fmla="*/ 0 h 57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546" h="571209">
                <a:moveTo>
                  <a:pt x="0" y="0"/>
                </a:moveTo>
                <a:lnTo>
                  <a:pt x="1779546" y="0"/>
                </a:lnTo>
                <a:lnTo>
                  <a:pt x="1779546" y="571209"/>
                </a:lnTo>
                <a:lnTo>
                  <a:pt x="0" y="571209"/>
                </a:lnTo>
                <a:lnTo>
                  <a:pt x="0" y="0"/>
                </a:lnTo>
                <a:close/>
              </a:path>
            </a:pathLst>
          </a:custGeom>
          <a:solidFill>
            <a:srgbClr val="00206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7150" tIns="0" rIns="545395" bIns="0" numCol="1" spcCol="1270" anchor="ctr" anchorCtr="0">
            <a:noAutofit/>
          </a:bodyPr>
          <a:lstStyle/>
          <a:p>
            <a:pPr marL="0" lvl="0" indent="0" algn="ctr" defTabSz="666750">
              <a:lnSpc>
                <a:spcPct val="90000"/>
              </a:lnSpc>
              <a:spcBef>
                <a:spcPct val="0"/>
              </a:spcBef>
              <a:spcAft>
                <a:spcPct val="35000"/>
              </a:spcAft>
              <a:buNone/>
            </a:pPr>
            <a:r>
              <a:rPr lang="en-US" sz="2800" u="none" kern="1200" dirty="0"/>
              <a:t>Buprenorphine</a:t>
            </a:r>
          </a:p>
        </p:txBody>
      </p:sp>
      <p:sp>
        <p:nvSpPr>
          <p:cNvPr id="11" name="Oval 10">
            <a:extLst>
              <a:ext uri="{FF2B5EF4-FFF2-40B4-BE49-F238E27FC236}">
                <a16:creationId xmlns:a16="http://schemas.microsoft.com/office/drawing/2014/main" id="{EFB4D5B3-61E0-47C7-823F-9AEF533C60E3}"/>
              </a:ext>
            </a:extLst>
          </p:cNvPr>
          <p:cNvSpPr/>
          <p:nvPr/>
        </p:nvSpPr>
        <p:spPr>
          <a:xfrm>
            <a:off x="199747" y="4150630"/>
            <a:ext cx="1125420" cy="1271596"/>
          </a:xfrm>
          <a:prstGeom prst="ellipse">
            <a:avLst/>
          </a:prstGeom>
          <a:blipFill rotWithShape="1">
            <a:blip r:embed="rId4"/>
            <a:srcRect/>
            <a:stretch>
              <a:fillRect/>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FAAB83F5-6814-4271-AC94-2168A7EC2F9F}"/>
              </a:ext>
            </a:extLst>
          </p:cNvPr>
          <p:cNvSpPr/>
          <p:nvPr/>
        </p:nvSpPr>
        <p:spPr>
          <a:xfrm>
            <a:off x="2293537" y="3958790"/>
            <a:ext cx="3215485" cy="1641890"/>
          </a:xfrm>
          <a:custGeom>
            <a:avLst/>
            <a:gdLst>
              <a:gd name="connsiteX0" fmla="*/ 0 w 1779546"/>
              <a:gd name="connsiteY0" fmla="*/ 0 h 571209"/>
              <a:gd name="connsiteX1" fmla="*/ 1779546 w 1779546"/>
              <a:gd name="connsiteY1" fmla="*/ 0 h 571209"/>
              <a:gd name="connsiteX2" fmla="*/ 1779546 w 1779546"/>
              <a:gd name="connsiteY2" fmla="*/ 571209 h 571209"/>
              <a:gd name="connsiteX3" fmla="*/ 0 w 1779546"/>
              <a:gd name="connsiteY3" fmla="*/ 571209 h 571209"/>
              <a:gd name="connsiteX4" fmla="*/ 0 w 1779546"/>
              <a:gd name="connsiteY4" fmla="*/ 0 h 57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546" h="571209">
                <a:moveTo>
                  <a:pt x="0" y="0"/>
                </a:moveTo>
                <a:lnTo>
                  <a:pt x="1779546" y="0"/>
                </a:lnTo>
                <a:lnTo>
                  <a:pt x="1779546" y="571209"/>
                </a:lnTo>
                <a:lnTo>
                  <a:pt x="0" y="571209"/>
                </a:lnTo>
                <a:lnTo>
                  <a:pt x="0" y="0"/>
                </a:lnTo>
                <a:close/>
              </a:path>
            </a:pathLst>
          </a:custGeom>
          <a:solidFill>
            <a:schemeClr val="accent6">
              <a:lumMod val="50000"/>
            </a:schemeClr>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7150" tIns="0" rIns="545395" bIns="0" numCol="1" spcCol="1270" anchor="ctr" anchorCtr="0">
            <a:noAutofit/>
          </a:bodyPr>
          <a:lstStyle/>
          <a:p>
            <a:pPr marL="0" lvl="0" indent="0" algn="ctr" defTabSz="666750">
              <a:lnSpc>
                <a:spcPct val="90000"/>
              </a:lnSpc>
              <a:spcBef>
                <a:spcPct val="0"/>
              </a:spcBef>
              <a:spcAft>
                <a:spcPct val="35000"/>
              </a:spcAft>
              <a:buNone/>
            </a:pPr>
            <a:r>
              <a:rPr lang="en-US" sz="2800" kern="1200" dirty="0"/>
              <a:t>Methadone</a:t>
            </a:r>
          </a:p>
        </p:txBody>
      </p:sp>
      <p:sp>
        <p:nvSpPr>
          <p:cNvPr id="14" name="Oval 13">
            <a:extLst>
              <a:ext uri="{FF2B5EF4-FFF2-40B4-BE49-F238E27FC236}">
                <a16:creationId xmlns:a16="http://schemas.microsoft.com/office/drawing/2014/main" id="{864E3016-A2E7-4453-8FF2-D17B1403C8E2}"/>
              </a:ext>
            </a:extLst>
          </p:cNvPr>
          <p:cNvSpPr/>
          <p:nvPr/>
        </p:nvSpPr>
        <p:spPr>
          <a:xfrm>
            <a:off x="3644258" y="3171146"/>
            <a:ext cx="1125420" cy="1186755"/>
          </a:xfrm>
          <a:prstGeom prst="ellipse">
            <a:avLst/>
          </a:prstGeom>
          <a:blipFill rotWithShape="1">
            <a:blip r:embed="rId5"/>
            <a:srcRect/>
            <a:stretch>
              <a:fillRect l="-25000" r="-25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Freeform: Shape 15">
            <a:extLst>
              <a:ext uri="{FF2B5EF4-FFF2-40B4-BE49-F238E27FC236}">
                <a16:creationId xmlns:a16="http://schemas.microsoft.com/office/drawing/2014/main" id="{604570E6-BA41-423A-A0C4-E6D97FE1E680}"/>
              </a:ext>
            </a:extLst>
          </p:cNvPr>
          <p:cNvSpPr/>
          <p:nvPr/>
        </p:nvSpPr>
        <p:spPr>
          <a:xfrm>
            <a:off x="5205756" y="3171146"/>
            <a:ext cx="3215485" cy="1641890"/>
          </a:xfrm>
          <a:custGeom>
            <a:avLst/>
            <a:gdLst>
              <a:gd name="connsiteX0" fmla="*/ 0 w 1779546"/>
              <a:gd name="connsiteY0" fmla="*/ 0 h 571209"/>
              <a:gd name="connsiteX1" fmla="*/ 1779546 w 1779546"/>
              <a:gd name="connsiteY1" fmla="*/ 0 h 571209"/>
              <a:gd name="connsiteX2" fmla="*/ 1779546 w 1779546"/>
              <a:gd name="connsiteY2" fmla="*/ 571209 h 571209"/>
              <a:gd name="connsiteX3" fmla="*/ 0 w 1779546"/>
              <a:gd name="connsiteY3" fmla="*/ 571209 h 571209"/>
              <a:gd name="connsiteX4" fmla="*/ 0 w 1779546"/>
              <a:gd name="connsiteY4" fmla="*/ 0 h 57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546" h="571209">
                <a:moveTo>
                  <a:pt x="0" y="0"/>
                </a:moveTo>
                <a:lnTo>
                  <a:pt x="1779546" y="0"/>
                </a:lnTo>
                <a:lnTo>
                  <a:pt x="1779546" y="571209"/>
                </a:lnTo>
                <a:lnTo>
                  <a:pt x="0" y="571209"/>
                </a:lnTo>
                <a:lnTo>
                  <a:pt x="0" y="0"/>
                </a:lnTo>
                <a:close/>
              </a:path>
            </a:pathLst>
          </a:custGeom>
          <a:solidFill>
            <a:srgbClr val="660033"/>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7150" tIns="0" rIns="545395" bIns="0" numCol="1" spcCol="1270" anchor="ctr" anchorCtr="0">
            <a:noAutofit/>
          </a:bodyPr>
          <a:lstStyle/>
          <a:p>
            <a:pPr marL="0" lvl="0" indent="0" algn="ctr" defTabSz="666750">
              <a:lnSpc>
                <a:spcPct val="90000"/>
              </a:lnSpc>
              <a:spcBef>
                <a:spcPct val="0"/>
              </a:spcBef>
              <a:spcAft>
                <a:spcPct val="35000"/>
              </a:spcAft>
              <a:buNone/>
            </a:pPr>
            <a:r>
              <a:rPr lang="en-US" sz="2800" kern="1200" dirty="0"/>
              <a:t>Naltrexone</a:t>
            </a:r>
          </a:p>
        </p:txBody>
      </p:sp>
      <p:sp>
        <p:nvSpPr>
          <p:cNvPr id="17" name="Oval 16">
            <a:extLst>
              <a:ext uri="{FF2B5EF4-FFF2-40B4-BE49-F238E27FC236}">
                <a16:creationId xmlns:a16="http://schemas.microsoft.com/office/drawing/2014/main" id="{0F4E09DE-347D-49ED-ABDF-3677FF9AC8F8}"/>
              </a:ext>
            </a:extLst>
          </p:cNvPr>
          <p:cNvSpPr/>
          <p:nvPr/>
        </p:nvSpPr>
        <p:spPr>
          <a:xfrm>
            <a:off x="7116764" y="4308142"/>
            <a:ext cx="1125420" cy="1186754"/>
          </a:xfrm>
          <a:prstGeom prst="ellipse">
            <a:avLst/>
          </a:prstGeom>
          <a:blipFill rotWithShape="1">
            <a:blip r:embed="rId6"/>
            <a:srcRect/>
            <a:stretch>
              <a:fillRect l="-18000" r="-18000"/>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ectangle 9">
            <a:extLst>
              <a:ext uri="{FF2B5EF4-FFF2-40B4-BE49-F238E27FC236}">
                <a16:creationId xmlns:a16="http://schemas.microsoft.com/office/drawing/2014/main" id="{EE84F981-B93E-4AE8-907D-B99601EAB944}"/>
              </a:ext>
            </a:extLst>
          </p:cNvPr>
          <p:cNvSpPr/>
          <p:nvPr/>
        </p:nvSpPr>
        <p:spPr>
          <a:xfrm>
            <a:off x="199747" y="5740907"/>
            <a:ext cx="7810130" cy="219291"/>
          </a:xfrm>
          <a:prstGeom prst="rect">
            <a:avLst/>
          </a:prstGeom>
        </p:spPr>
        <p:txBody>
          <a:bodyPr wrap="square">
            <a:spAutoFit/>
          </a:bodyPr>
          <a:lstStyle/>
          <a:p>
            <a:r>
              <a:rPr lang="en-US" sz="825">
                <a:hlinkClick r:id="rId7">
                  <a:extLst>
                    <a:ext uri="{A12FA001-AC4F-418D-AE19-62706E023703}">
                      <ahyp:hlinkClr xmlns:ahyp="http://schemas.microsoft.com/office/drawing/2018/hyperlinkcolor" val="tx"/>
                    </a:ext>
                  </a:extLst>
                </a:hlinkClick>
              </a:rPr>
              <a:t>https://www.fda.gov/drugs/information-drug-class/information-about-medication-assisted-treatment-mat</a:t>
            </a:r>
            <a:endParaRPr lang="en-US" sz="825"/>
          </a:p>
        </p:txBody>
      </p:sp>
    </p:spTree>
    <p:extLst>
      <p:ext uri="{BB962C8B-B14F-4D97-AF65-F5344CB8AC3E}">
        <p14:creationId xmlns:p14="http://schemas.microsoft.com/office/powerpoint/2010/main" val="1410389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903EB-BE96-47A9-9727-6BC75E412D52}"/>
              </a:ext>
            </a:extLst>
          </p:cNvPr>
          <p:cNvSpPr>
            <a:spLocks noGrp="1"/>
          </p:cNvSpPr>
          <p:nvPr>
            <p:ph type="title"/>
          </p:nvPr>
        </p:nvSpPr>
        <p:spPr>
          <a:xfrm>
            <a:off x="1348249" y="409184"/>
            <a:ext cx="6447501" cy="787791"/>
          </a:xfrm>
        </p:spPr>
        <p:txBody>
          <a:bodyPr>
            <a:normAutofit fontScale="90000"/>
          </a:bodyPr>
          <a:lstStyle/>
          <a:p>
            <a:pPr algn="ctr"/>
            <a:r>
              <a:rPr lang="en-IN" b="1" dirty="0"/>
              <a:t>Project Hope Data Summary </a:t>
            </a:r>
            <a:br>
              <a:rPr lang="en-IN" b="1" dirty="0"/>
            </a:br>
            <a:r>
              <a:rPr lang="en-IN" sz="1500" b="1" dirty="0"/>
              <a:t>September 30, 2018 - January 31, 2020</a:t>
            </a:r>
            <a:endParaRPr lang="en-IN" sz="1500" dirty="0"/>
          </a:p>
        </p:txBody>
      </p:sp>
      <p:pic>
        <p:nvPicPr>
          <p:cNvPr id="8" name="Content Placeholder 7" descr="A screenshot of a cell phone&#10;&#10;Description automatically generated">
            <a:extLst>
              <a:ext uri="{FF2B5EF4-FFF2-40B4-BE49-F238E27FC236}">
                <a16:creationId xmlns:a16="http://schemas.microsoft.com/office/drawing/2014/main" id="{BC2C07C5-80D8-41AB-A737-49EA964389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1078" y="1847273"/>
            <a:ext cx="6541843" cy="3383981"/>
          </a:xfrm>
        </p:spPr>
      </p:pic>
      <p:sp>
        <p:nvSpPr>
          <p:cNvPr id="5" name="Slide Number Placeholder 3">
            <a:extLst>
              <a:ext uri="{FF2B5EF4-FFF2-40B4-BE49-F238E27FC236}">
                <a16:creationId xmlns:a16="http://schemas.microsoft.com/office/drawing/2014/main" id="{0433F24D-0A12-4783-9F63-2B7CD5BF901B}"/>
              </a:ext>
            </a:extLst>
          </p:cNvPr>
          <p:cNvSpPr>
            <a:spLocks noGrp="1"/>
          </p:cNvSpPr>
          <p:nvPr>
            <p:ph type="sldNum" sz="quarter" idx="12"/>
          </p:nvPr>
        </p:nvSpPr>
        <p:spPr>
          <a:xfrm>
            <a:off x="7425344" y="6459786"/>
            <a:ext cx="984019" cy="365125"/>
          </a:xfrm>
        </p:spPr>
        <p:txBody>
          <a:bodyPr/>
          <a:lstStyle/>
          <a:p>
            <a:fld id="{5CF9C25D-2DBF-4D87-BC98-4BF869F32C1A}" type="slidenum">
              <a:rPr lang="en-US" smtClean="0"/>
              <a:t>16</a:t>
            </a:fld>
            <a:endParaRPr lang="en-US" dirty="0"/>
          </a:p>
        </p:txBody>
      </p:sp>
    </p:spTree>
    <p:extLst>
      <p:ext uri="{BB962C8B-B14F-4D97-AF65-F5344CB8AC3E}">
        <p14:creationId xmlns:p14="http://schemas.microsoft.com/office/powerpoint/2010/main" val="31397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903EB-BE96-47A9-9727-6BC75E412D52}"/>
              </a:ext>
            </a:extLst>
          </p:cNvPr>
          <p:cNvSpPr>
            <a:spLocks noGrp="1"/>
          </p:cNvSpPr>
          <p:nvPr>
            <p:ph type="title"/>
          </p:nvPr>
        </p:nvSpPr>
        <p:spPr>
          <a:xfrm>
            <a:off x="1282844" y="651113"/>
            <a:ext cx="6447501" cy="787791"/>
          </a:xfrm>
        </p:spPr>
        <p:txBody>
          <a:bodyPr>
            <a:normAutofit fontScale="90000"/>
          </a:bodyPr>
          <a:lstStyle/>
          <a:p>
            <a:pPr algn="ctr"/>
            <a:r>
              <a:rPr lang="en-IN" b="1" dirty="0"/>
              <a:t>Project Hope Data Summary </a:t>
            </a:r>
            <a:br>
              <a:rPr lang="en-IN" b="1" dirty="0"/>
            </a:br>
            <a:r>
              <a:rPr lang="en-IN" sz="1500" b="1" dirty="0"/>
              <a:t>September 30, 2018 - January 31, 2020</a:t>
            </a:r>
            <a:endParaRPr lang="en-IN" sz="1500" dirty="0"/>
          </a:p>
        </p:txBody>
      </p:sp>
      <p:sp>
        <p:nvSpPr>
          <p:cNvPr id="6" name="TextBox 5">
            <a:extLst>
              <a:ext uri="{FF2B5EF4-FFF2-40B4-BE49-F238E27FC236}">
                <a16:creationId xmlns:a16="http://schemas.microsoft.com/office/drawing/2014/main" id="{65AFFDA9-C1E4-4E81-9773-058CE49E4889}"/>
              </a:ext>
            </a:extLst>
          </p:cNvPr>
          <p:cNvSpPr txBox="1"/>
          <p:nvPr/>
        </p:nvSpPr>
        <p:spPr>
          <a:xfrm>
            <a:off x="743528" y="1841034"/>
            <a:ext cx="7656944" cy="4801314"/>
          </a:xfrm>
          <a:prstGeom prst="rect">
            <a:avLst/>
          </a:prstGeom>
          <a:noFill/>
        </p:spPr>
        <p:txBody>
          <a:bodyPr wrap="square" rtlCol="0">
            <a:spAutoFit/>
          </a:bodyPr>
          <a:lstStyle/>
          <a:p>
            <a:pPr marL="285750" indent="-285750">
              <a:buFont typeface="Arial" panose="020B0604020202020204" pitchFamily="34" charset="0"/>
              <a:buChar char="•"/>
            </a:pPr>
            <a:r>
              <a:rPr lang="en-US" dirty="0"/>
              <a:t>100% of patients have completed OUD diagnostic criteria screening to determine MAT eligibility. </a:t>
            </a:r>
          </a:p>
          <a:p>
            <a:endParaRPr lang="en-US" dirty="0"/>
          </a:p>
          <a:p>
            <a:pPr marL="285750" indent="-285750">
              <a:buFont typeface="Arial" panose="020B0604020202020204" pitchFamily="34" charset="0"/>
              <a:buChar char="•"/>
            </a:pPr>
            <a:r>
              <a:rPr lang="en-US" dirty="0"/>
              <a:t>84% of patients are still active or have remained in treatment for at least 90 days via use of Motivational Interviewing, relapse prevention education, and recovery support services. GOAL: 60%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68% of patients ABSTAINED FROM ALCOHOL/ILLICIT DRUGS at 3 month follow up</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76% of patients ABSTAINED FROM ALCOHOL/ILLICIT DRUGS at 6 month follow up</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100% of patients had no past 30 day arrests at 3 month follow up</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
        <p:nvSpPr>
          <p:cNvPr id="10" name="Slide Number Placeholder 3">
            <a:extLst>
              <a:ext uri="{FF2B5EF4-FFF2-40B4-BE49-F238E27FC236}">
                <a16:creationId xmlns:a16="http://schemas.microsoft.com/office/drawing/2014/main" id="{C30C8877-2B8D-4EDC-8B18-C57C2D1CCC64}"/>
              </a:ext>
            </a:extLst>
          </p:cNvPr>
          <p:cNvSpPr>
            <a:spLocks noGrp="1"/>
          </p:cNvSpPr>
          <p:nvPr>
            <p:ph type="sldNum" sz="quarter" idx="12"/>
          </p:nvPr>
        </p:nvSpPr>
        <p:spPr>
          <a:xfrm>
            <a:off x="7425344" y="6459786"/>
            <a:ext cx="984019" cy="365125"/>
          </a:xfrm>
        </p:spPr>
        <p:txBody>
          <a:bodyPr/>
          <a:lstStyle/>
          <a:p>
            <a:fld id="{5CF9C25D-2DBF-4D87-BC98-4BF869F32C1A}" type="slidenum">
              <a:rPr lang="en-US" smtClean="0"/>
              <a:t>17</a:t>
            </a:fld>
            <a:endParaRPr lang="en-US" dirty="0"/>
          </a:p>
        </p:txBody>
      </p:sp>
    </p:spTree>
    <p:extLst>
      <p:ext uri="{BB962C8B-B14F-4D97-AF65-F5344CB8AC3E}">
        <p14:creationId xmlns:p14="http://schemas.microsoft.com/office/powerpoint/2010/main" val="1392684329"/>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65ED-8F3E-4CF4-A636-488BBF53C3EC}"/>
              </a:ext>
            </a:extLst>
          </p:cNvPr>
          <p:cNvSpPr>
            <a:spLocks noGrp="1"/>
          </p:cNvSpPr>
          <p:nvPr>
            <p:ph type="title"/>
          </p:nvPr>
        </p:nvSpPr>
        <p:spPr>
          <a:xfrm>
            <a:off x="2419926" y="1276927"/>
            <a:ext cx="7901363" cy="1450757"/>
          </a:xfrm>
        </p:spPr>
        <p:txBody>
          <a:bodyPr>
            <a:normAutofit/>
          </a:bodyPr>
          <a:lstStyle/>
          <a:p>
            <a:r>
              <a:rPr lang="en-US" sz="4000" b="1" dirty="0">
                <a:solidFill>
                  <a:srgbClr val="002060"/>
                </a:solidFill>
              </a:rPr>
              <a:t>The Opioid Epidemic</a:t>
            </a:r>
          </a:p>
        </p:txBody>
      </p:sp>
      <p:pic>
        <p:nvPicPr>
          <p:cNvPr id="7" name="Picture 6" descr="A close up of a logo&#10;&#10;Description automatically generated">
            <a:extLst>
              <a:ext uri="{FF2B5EF4-FFF2-40B4-BE49-F238E27FC236}">
                <a16:creationId xmlns:a16="http://schemas.microsoft.com/office/drawing/2014/main" id="{4404AA2B-EAA9-4FB1-9BE6-1F3EBF1F9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503" y="209912"/>
            <a:ext cx="851834" cy="946482"/>
          </a:xfrm>
          <a:prstGeom prst="rect">
            <a:avLst/>
          </a:prstGeom>
        </p:spPr>
      </p:pic>
      <p:pic>
        <p:nvPicPr>
          <p:cNvPr id="15" name="Picture 14">
            <a:extLst>
              <a:ext uri="{FF2B5EF4-FFF2-40B4-BE49-F238E27FC236}">
                <a16:creationId xmlns:a16="http://schemas.microsoft.com/office/drawing/2014/main" id="{3729A8BE-340A-4443-8006-6A65594001B5}"/>
              </a:ext>
            </a:extLst>
          </p:cNvPr>
          <p:cNvPicPr>
            <a:picLocks noChangeAspect="1"/>
          </p:cNvPicPr>
          <p:nvPr/>
        </p:nvPicPr>
        <p:blipFill>
          <a:blip r:embed="rId4"/>
          <a:stretch>
            <a:fillRect/>
          </a:stretch>
        </p:blipFill>
        <p:spPr>
          <a:xfrm>
            <a:off x="3385127" y="3105727"/>
            <a:ext cx="2373746" cy="1582498"/>
          </a:xfrm>
          <a:prstGeom prst="rect">
            <a:avLst/>
          </a:prstGeom>
        </p:spPr>
      </p:pic>
      <p:sp>
        <p:nvSpPr>
          <p:cNvPr id="8" name="Slide Number Placeholder 3">
            <a:extLst>
              <a:ext uri="{FF2B5EF4-FFF2-40B4-BE49-F238E27FC236}">
                <a16:creationId xmlns:a16="http://schemas.microsoft.com/office/drawing/2014/main" id="{446B8CF0-003C-442E-901A-F46EB3FBDA21}"/>
              </a:ext>
            </a:extLst>
          </p:cNvPr>
          <p:cNvSpPr>
            <a:spLocks noGrp="1"/>
          </p:cNvSpPr>
          <p:nvPr>
            <p:ph type="sldNum" sz="quarter" idx="12"/>
          </p:nvPr>
        </p:nvSpPr>
        <p:spPr>
          <a:xfrm>
            <a:off x="7425344" y="6459786"/>
            <a:ext cx="984019" cy="365125"/>
          </a:xfrm>
        </p:spPr>
        <p:txBody>
          <a:bodyPr/>
          <a:lstStyle/>
          <a:p>
            <a:fld id="{5CF9C25D-2DBF-4D87-BC98-4BF869F32C1A}" type="slidenum">
              <a:rPr lang="en-US" smtClean="0"/>
              <a:t>2</a:t>
            </a:fld>
            <a:endParaRPr lang="en-US"/>
          </a:p>
        </p:txBody>
      </p:sp>
    </p:spTree>
    <p:extLst>
      <p:ext uri="{BB962C8B-B14F-4D97-AF65-F5344CB8AC3E}">
        <p14:creationId xmlns:p14="http://schemas.microsoft.com/office/powerpoint/2010/main" val="2994458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65ED-8F3E-4CF4-A636-488BBF53C3EC}"/>
              </a:ext>
            </a:extLst>
          </p:cNvPr>
          <p:cNvSpPr>
            <a:spLocks noGrp="1"/>
          </p:cNvSpPr>
          <p:nvPr>
            <p:ph type="title"/>
          </p:nvPr>
        </p:nvSpPr>
        <p:spPr>
          <a:xfrm>
            <a:off x="204692" y="-445026"/>
            <a:ext cx="7543800" cy="1450757"/>
          </a:xfrm>
          <a:solidFill>
            <a:schemeClr val="bg1"/>
          </a:solidFill>
        </p:spPr>
        <p:txBody>
          <a:bodyPr>
            <a:normAutofit/>
          </a:bodyPr>
          <a:lstStyle/>
          <a:p>
            <a:pPr algn="ctr"/>
            <a:r>
              <a:rPr lang="en-US" sz="4000" b="1" dirty="0">
                <a:solidFill>
                  <a:srgbClr val="002060"/>
                </a:solidFill>
              </a:rPr>
              <a:t>The Opioid Epidemic - 2018</a:t>
            </a:r>
          </a:p>
        </p:txBody>
      </p:sp>
      <p:pic>
        <p:nvPicPr>
          <p:cNvPr id="7" name="Picture 6" descr="A close up of a logo&#10;&#10;Description automatically generated">
            <a:extLst>
              <a:ext uri="{FF2B5EF4-FFF2-40B4-BE49-F238E27FC236}">
                <a16:creationId xmlns:a16="http://schemas.microsoft.com/office/drawing/2014/main" id="{4404AA2B-EAA9-4FB1-9BE6-1F3EBF1F9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085" y="193918"/>
            <a:ext cx="851834" cy="946482"/>
          </a:xfrm>
          <a:prstGeom prst="rect">
            <a:avLst/>
          </a:prstGeom>
          <a:solidFill>
            <a:schemeClr val="bg1"/>
          </a:solidFill>
        </p:spPr>
      </p:pic>
      <p:pic>
        <p:nvPicPr>
          <p:cNvPr id="15" name="Picture 14">
            <a:extLst>
              <a:ext uri="{FF2B5EF4-FFF2-40B4-BE49-F238E27FC236}">
                <a16:creationId xmlns:a16="http://schemas.microsoft.com/office/drawing/2014/main" id="{3729A8BE-340A-4443-8006-6A65594001B5}"/>
              </a:ext>
            </a:extLst>
          </p:cNvPr>
          <p:cNvPicPr>
            <a:picLocks noChangeAspect="1"/>
          </p:cNvPicPr>
          <p:nvPr/>
        </p:nvPicPr>
        <p:blipFill>
          <a:blip r:embed="rId4"/>
          <a:stretch>
            <a:fillRect/>
          </a:stretch>
        </p:blipFill>
        <p:spPr>
          <a:xfrm>
            <a:off x="7425343" y="280353"/>
            <a:ext cx="1500188" cy="1000125"/>
          </a:xfrm>
          <a:prstGeom prst="rect">
            <a:avLst/>
          </a:prstGeom>
          <a:solidFill>
            <a:schemeClr val="bg1"/>
          </a:solidFill>
        </p:spPr>
      </p:pic>
      <p:sp>
        <p:nvSpPr>
          <p:cNvPr id="12" name="Freeform: Shape 11">
            <a:extLst>
              <a:ext uri="{FF2B5EF4-FFF2-40B4-BE49-F238E27FC236}">
                <a16:creationId xmlns:a16="http://schemas.microsoft.com/office/drawing/2014/main" id="{6756A7BD-E5A3-4AA4-8A89-4F01DE34C430}"/>
              </a:ext>
            </a:extLst>
          </p:cNvPr>
          <p:cNvSpPr/>
          <p:nvPr/>
        </p:nvSpPr>
        <p:spPr>
          <a:xfrm>
            <a:off x="302611" y="3790388"/>
            <a:ext cx="4052699" cy="902492"/>
          </a:xfrm>
          <a:custGeom>
            <a:avLst/>
            <a:gdLst>
              <a:gd name="connsiteX0" fmla="*/ 0 w 1504154"/>
              <a:gd name="connsiteY0" fmla="*/ 0 h 902492"/>
              <a:gd name="connsiteX1" fmla="*/ 1504154 w 1504154"/>
              <a:gd name="connsiteY1" fmla="*/ 0 h 902492"/>
              <a:gd name="connsiteX2" fmla="*/ 1504154 w 1504154"/>
              <a:gd name="connsiteY2" fmla="*/ 902492 h 902492"/>
              <a:gd name="connsiteX3" fmla="*/ 0 w 1504154"/>
              <a:gd name="connsiteY3" fmla="*/ 902492 h 902492"/>
              <a:gd name="connsiteX4" fmla="*/ 0 w 1504154"/>
              <a:gd name="connsiteY4" fmla="*/ 0 h 902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154" h="902492">
                <a:moveTo>
                  <a:pt x="0" y="0"/>
                </a:moveTo>
                <a:lnTo>
                  <a:pt x="1504154" y="0"/>
                </a:lnTo>
                <a:lnTo>
                  <a:pt x="1504154" y="902492"/>
                </a:lnTo>
                <a:lnTo>
                  <a:pt x="0" y="902492"/>
                </a:lnTo>
                <a:lnTo>
                  <a:pt x="0" y="0"/>
                </a:lnTo>
                <a:close/>
              </a:path>
            </a:pathLst>
          </a:custGeom>
          <a:solidFill>
            <a:schemeClr val="bg1"/>
          </a:solidFill>
        </p:spPr>
        <p:style>
          <a:lnRef idx="2">
            <a:schemeClr val="lt1">
              <a:hueOff val="0"/>
              <a:satOff val="0"/>
              <a:lumOff val="0"/>
              <a:alphaOff val="0"/>
            </a:schemeClr>
          </a:lnRef>
          <a:fillRef idx="1">
            <a:schemeClr val="accent1">
              <a:shade val="80000"/>
              <a:hueOff val="297461"/>
              <a:satOff val="-6039"/>
              <a:lumOff val="20451"/>
              <a:alphaOff val="0"/>
            </a:schemeClr>
          </a:fillRef>
          <a:effectRef idx="0">
            <a:schemeClr val="accent1">
              <a:shade val="80000"/>
              <a:hueOff val="297461"/>
              <a:satOff val="-6039"/>
              <a:lumOff val="20451"/>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2800" kern="1200" dirty="0">
                <a:solidFill>
                  <a:srgbClr val="002060"/>
                </a:solidFill>
              </a:rPr>
              <a:t>8,832 ED visits related to any Opioid Overdose</a:t>
            </a:r>
          </a:p>
        </p:txBody>
      </p:sp>
      <p:sp>
        <p:nvSpPr>
          <p:cNvPr id="13" name="Freeform: Shape 12">
            <a:extLst>
              <a:ext uri="{FF2B5EF4-FFF2-40B4-BE49-F238E27FC236}">
                <a16:creationId xmlns:a16="http://schemas.microsoft.com/office/drawing/2014/main" id="{7FA3F689-2F54-4C74-9979-776043DF0600}"/>
              </a:ext>
            </a:extLst>
          </p:cNvPr>
          <p:cNvSpPr/>
          <p:nvPr/>
        </p:nvSpPr>
        <p:spPr>
          <a:xfrm>
            <a:off x="4788692" y="4024222"/>
            <a:ext cx="3741739" cy="1461108"/>
          </a:xfrm>
          <a:custGeom>
            <a:avLst/>
            <a:gdLst>
              <a:gd name="connsiteX0" fmla="*/ 0 w 1504154"/>
              <a:gd name="connsiteY0" fmla="*/ 0 h 902492"/>
              <a:gd name="connsiteX1" fmla="*/ 1504154 w 1504154"/>
              <a:gd name="connsiteY1" fmla="*/ 0 h 902492"/>
              <a:gd name="connsiteX2" fmla="*/ 1504154 w 1504154"/>
              <a:gd name="connsiteY2" fmla="*/ 902492 h 902492"/>
              <a:gd name="connsiteX3" fmla="*/ 0 w 1504154"/>
              <a:gd name="connsiteY3" fmla="*/ 902492 h 902492"/>
              <a:gd name="connsiteX4" fmla="*/ 0 w 1504154"/>
              <a:gd name="connsiteY4" fmla="*/ 0 h 902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154" h="902492">
                <a:moveTo>
                  <a:pt x="0" y="0"/>
                </a:moveTo>
                <a:lnTo>
                  <a:pt x="1504154" y="0"/>
                </a:lnTo>
                <a:lnTo>
                  <a:pt x="1504154" y="902492"/>
                </a:lnTo>
                <a:lnTo>
                  <a:pt x="0" y="902492"/>
                </a:lnTo>
                <a:lnTo>
                  <a:pt x="0" y="0"/>
                </a:lnTo>
                <a:close/>
              </a:path>
            </a:pathLst>
          </a:custGeom>
          <a:solidFill>
            <a:schemeClr val="bg1"/>
          </a:solidFill>
          <a:ln>
            <a:solidFill>
              <a:srgbClr val="0070C0"/>
            </a:solidFill>
          </a:ln>
        </p:spPr>
        <p:style>
          <a:lnRef idx="2">
            <a:schemeClr val="lt1">
              <a:hueOff val="0"/>
              <a:satOff val="0"/>
              <a:lumOff val="0"/>
              <a:alphaOff val="0"/>
            </a:schemeClr>
          </a:lnRef>
          <a:fillRef idx="1">
            <a:schemeClr val="accent1">
              <a:shade val="80000"/>
              <a:hueOff val="446191"/>
              <a:satOff val="-9058"/>
              <a:lumOff val="30677"/>
              <a:alphaOff val="0"/>
            </a:schemeClr>
          </a:fillRef>
          <a:effectRef idx="0">
            <a:schemeClr val="accent1">
              <a:shade val="80000"/>
              <a:hueOff val="446191"/>
              <a:satOff val="-9058"/>
              <a:lumOff val="30677"/>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spcBef>
                <a:spcPct val="0"/>
              </a:spcBef>
              <a:buNone/>
            </a:pPr>
            <a:r>
              <a:rPr lang="en-US" sz="2800" b="1" kern="1200" dirty="0">
                <a:solidFill>
                  <a:srgbClr val="002060"/>
                </a:solidFill>
              </a:rPr>
              <a:t>19,808,224 </a:t>
            </a:r>
          </a:p>
          <a:p>
            <a:pPr marL="0" lvl="0" indent="0" algn="ctr" defTabSz="622300">
              <a:spcBef>
                <a:spcPct val="0"/>
              </a:spcBef>
              <a:buNone/>
            </a:pPr>
            <a:r>
              <a:rPr lang="en-US" sz="2800" b="1" dirty="0">
                <a:solidFill>
                  <a:srgbClr val="002060"/>
                </a:solidFill>
              </a:rPr>
              <a:t>Opioid p</a:t>
            </a:r>
            <a:r>
              <a:rPr lang="en-US" sz="2800" b="1" kern="1200" dirty="0">
                <a:solidFill>
                  <a:srgbClr val="002060"/>
                </a:solidFill>
              </a:rPr>
              <a:t>rescriptions</a:t>
            </a:r>
          </a:p>
        </p:txBody>
      </p:sp>
      <p:sp>
        <p:nvSpPr>
          <p:cNvPr id="19" name="Freeform: Shape 18">
            <a:extLst>
              <a:ext uri="{FF2B5EF4-FFF2-40B4-BE49-F238E27FC236}">
                <a16:creationId xmlns:a16="http://schemas.microsoft.com/office/drawing/2014/main" id="{F4635658-173B-4E05-A63B-D70AAF20A5F4}"/>
              </a:ext>
            </a:extLst>
          </p:cNvPr>
          <p:cNvSpPr/>
          <p:nvPr/>
        </p:nvSpPr>
        <p:spPr>
          <a:xfrm>
            <a:off x="204692" y="1713875"/>
            <a:ext cx="7992975" cy="902492"/>
          </a:xfrm>
          <a:custGeom>
            <a:avLst/>
            <a:gdLst>
              <a:gd name="connsiteX0" fmla="*/ 0 w 1504154"/>
              <a:gd name="connsiteY0" fmla="*/ 0 h 902492"/>
              <a:gd name="connsiteX1" fmla="*/ 1504154 w 1504154"/>
              <a:gd name="connsiteY1" fmla="*/ 0 h 902492"/>
              <a:gd name="connsiteX2" fmla="*/ 1504154 w 1504154"/>
              <a:gd name="connsiteY2" fmla="*/ 902492 h 902492"/>
              <a:gd name="connsiteX3" fmla="*/ 0 w 1504154"/>
              <a:gd name="connsiteY3" fmla="*/ 902492 h 902492"/>
              <a:gd name="connsiteX4" fmla="*/ 0 w 1504154"/>
              <a:gd name="connsiteY4" fmla="*/ 0 h 902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154" h="902492">
                <a:moveTo>
                  <a:pt x="0" y="0"/>
                </a:moveTo>
                <a:lnTo>
                  <a:pt x="1504154" y="0"/>
                </a:lnTo>
                <a:lnTo>
                  <a:pt x="1504154" y="902492"/>
                </a:lnTo>
                <a:lnTo>
                  <a:pt x="0" y="902492"/>
                </a:lnTo>
                <a:lnTo>
                  <a:pt x="0" y="0"/>
                </a:lnTo>
                <a:close/>
              </a:path>
            </a:pathLst>
          </a:custGeom>
          <a:solidFill>
            <a:schemeClr val="bg1"/>
          </a:solid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3200" kern="1200" dirty="0">
                <a:solidFill>
                  <a:srgbClr val="002060"/>
                </a:solidFill>
              </a:rPr>
              <a:t>2,311 Deaths related to any Opioid Overdose</a:t>
            </a:r>
          </a:p>
        </p:txBody>
      </p:sp>
      <p:sp>
        <p:nvSpPr>
          <p:cNvPr id="20" name="Freeform: Shape 19">
            <a:extLst>
              <a:ext uri="{FF2B5EF4-FFF2-40B4-BE49-F238E27FC236}">
                <a16:creationId xmlns:a16="http://schemas.microsoft.com/office/drawing/2014/main" id="{DBBA0C4E-C927-47A4-AB06-B870B01396A8}"/>
              </a:ext>
            </a:extLst>
          </p:cNvPr>
          <p:cNvSpPr/>
          <p:nvPr/>
        </p:nvSpPr>
        <p:spPr>
          <a:xfrm>
            <a:off x="1464414" y="2688332"/>
            <a:ext cx="7461117" cy="902492"/>
          </a:xfrm>
          <a:custGeom>
            <a:avLst/>
            <a:gdLst>
              <a:gd name="connsiteX0" fmla="*/ 0 w 1504154"/>
              <a:gd name="connsiteY0" fmla="*/ 0 h 902492"/>
              <a:gd name="connsiteX1" fmla="*/ 1504154 w 1504154"/>
              <a:gd name="connsiteY1" fmla="*/ 0 h 902492"/>
              <a:gd name="connsiteX2" fmla="*/ 1504154 w 1504154"/>
              <a:gd name="connsiteY2" fmla="*/ 902492 h 902492"/>
              <a:gd name="connsiteX3" fmla="*/ 0 w 1504154"/>
              <a:gd name="connsiteY3" fmla="*/ 902492 h 902492"/>
              <a:gd name="connsiteX4" fmla="*/ 0 w 1504154"/>
              <a:gd name="connsiteY4" fmla="*/ 0 h 902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154" h="902492">
                <a:moveTo>
                  <a:pt x="0" y="0"/>
                </a:moveTo>
                <a:lnTo>
                  <a:pt x="1504154" y="0"/>
                </a:lnTo>
                <a:lnTo>
                  <a:pt x="1504154" y="902492"/>
                </a:lnTo>
                <a:lnTo>
                  <a:pt x="0" y="902492"/>
                </a:lnTo>
                <a:lnTo>
                  <a:pt x="0" y="0"/>
                </a:lnTo>
                <a:close/>
              </a:path>
            </a:pathLst>
          </a:custGeom>
          <a:solidFill>
            <a:schemeClr val="bg1"/>
          </a:solidFill>
        </p:spPr>
        <p:style>
          <a:lnRef idx="2">
            <a:schemeClr val="lt1">
              <a:hueOff val="0"/>
              <a:satOff val="0"/>
              <a:lumOff val="0"/>
              <a:alphaOff val="0"/>
            </a:schemeClr>
          </a:lnRef>
          <a:fillRef idx="1">
            <a:schemeClr val="accent1">
              <a:shade val="80000"/>
              <a:hueOff val="148730"/>
              <a:satOff val="-3019"/>
              <a:lumOff val="10226"/>
              <a:alphaOff val="0"/>
            </a:schemeClr>
          </a:fillRef>
          <a:effectRef idx="0">
            <a:schemeClr val="accent1">
              <a:shade val="80000"/>
              <a:hueOff val="148730"/>
              <a:satOff val="-3019"/>
              <a:lumOff val="10226"/>
              <a:alphaOff val="0"/>
            </a:schemeClr>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3200" dirty="0">
                <a:solidFill>
                  <a:srgbClr val="002060"/>
                </a:solidFill>
              </a:rPr>
              <a:t>743 Deaths related to Fentanyl Overdose</a:t>
            </a:r>
          </a:p>
        </p:txBody>
      </p:sp>
      <p:sp>
        <p:nvSpPr>
          <p:cNvPr id="14" name="Slide Number Placeholder 3">
            <a:extLst>
              <a:ext uri="{FF2B5EF4-FFF2-40B4-BE49-F238E27FC236}">
                <a16:creationId xmlns:a16="http://schemas.microsoft.com/office/drawing/2014/main" id="{72CA112A-F084-4551-B2BC-19E6AA0DFBD5}"/>
              </a:ext>
            </a:extLst>
          </p:cNvPr>
          <p:cNvSpPr>
            <a:spLocks noGrp="1"/>
          </p:cNvSpPr>
          <p:nvPr>
            <p:ph type="sldNum" sz="quarter" idx="12"/>
          </p:nvPr>
        </p:nvSpPr>
        <p:spPr>
          <a:xfrm>
            <a:off x="7425344" y="6459786"/>
            <a:ext cx="984019" cy="365125"/>
          </a:xfrm>
        </p:spPr>
        <p:txBody>
          <a:bodyPr/>
          <a:lstStyle/>
          <a:p>
            <a:fld id="{5CF9C25D-2DBF-4D87-BC98-4BF869F32C1A}" type="slidenum">
              <a:rPr lang="en-US" smtClean="0"/>
              <a:t>3</a:t>
            </a:fld>
            <a:endParaRPr lang="en-US"/>
          </a:p>
        </p:txBody>
      </p:sp>
    </p:spTree>
    <p:extLst>
      <p:ext uri="{BB962C8B-B14F-4D97-AF65-F5344CB8AC3E}">
        <p14:creationId xmlns:p14="http://schemas.microsoft.com/office/powerpoint/2010/main" val="2317333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45D8AFD-BE7F-4D05-BB5C-2B046859905F}"/>
              </a:ext>
            </a:extLst>
          </p:cNvPr>
          <p:cNvSpPr txBox="1">
            <a:spLocks/>
          </p:cNvSpPr>
          <p:nvPr/>
        </p:nvSpPr>
        <p:spPr>
          <a:xfrm>
            <a:off x="2030563" y="1856290"/>
            <a:ext cx="7039281" cy="1819848"/>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solidFill>
                  <a:schemeClr val="tx1"/>
                </a:solidFill>
              </a:rPr>
              <a:t>DEATHS:</a:t>
            </a:r>
          </a:p>
          <a:p>
            <a:pPr marL="1143000" indent="-623888">
              <a:spcAft>
                <a:spcPts val="600"/>
              </a:spcAft>
              <a:buFont typeface="Arial" panose="020B0604020202020204" pitchFamily="34" charset="0"/>
              <a:buChar char="•"/>
            </a:pPr>
            <a:r>
              <a:rPr lang="en-US" sz="2400" dirty="0">
                <a:solidFill>
                  <a:schemeClr val="tx1"/>
                </a:solidFill>
              </a:rPr>
              <a:t>130+ per day: OVERDOSES</a:t>
            </a:r>
          </a:p>
          <a:p>
            <a:pPr marL="1143000" indent="-623888">
              <a:spcAft>
                <a:spcPts val="600"/>
              </a:spcAft>
              <a:buFont typeface="Arial" panose="020B0604020202020204" pitchFamily="34" charset="0"/>
              <a:buChar char="•"/>
            </a:pPr>
            <a:r>
              <a:rPr lang="en-US" sz="2400" dirty="0">
                <a:solidFill>
                  <a:schemeClr val="tx1"/>
                </a:solidFill>
              </a:rPr>
              <a:t>47,600 OVERDOSES</a:t>
            </a:r>
          </a:p>
          <a:p>
            <a:endParaRPr lang="en-US" sz="800" b="1" dirty="0">
              <a:solidFill>
                <a:schemeClr val="tx1"/>
              </a:solidFill>
            </a:endParaRPr>
          </a:p>
        </p:txBody>
      </p:sp>
      <p:sp>
        <p:nvSpPr>
          <p:cNvPr id="14" name="Title 1">
            <a:extLst>
              <a:ext uri="{FF2B5EF4-FFF2-40B4-BE49-F238E27FC236}">
                <a16:creationId xmlns:a16="http://schemas.microsoft.com/office/drawing/2014/main" id="{B25F16C8-7084-47EE-A42D-4A6D44D6EAE6}"/>
              </a:ext>
            </a:extLst>
          </p:cNvPr>
          <p:cNvSpPr txBox="1">
            <a:spLocks/>
          </p:cNvSpPr>
          <p:nvPr/>
        </p:nvSpPr>
        <p:spPr>
          <a:xfrm>
            <a:off x="2030563" y="619414"/>
            <a:ext cx="5851574" cy="137564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solidFill>
                  <a:schemeClr val="tx1"/>
                </a:solidFill>
              </a:rPr>
              <a:t>MISUSE: </a:t>
            </a:r>
            <a:r>
              <a:rPr lang="en-US" sz="2400" dirty="0">
                <a:solidFill>
                  <a:schemeClr val="tx1"/>
                </a:solidFill>
              </a:rPr>
              <a:t>2 Million People</a:t>
            </a:r>
            <a:endParaRPr lang="en-US" sz="700" dirty="0">
              <a:solidFill>
                <a:schemeClr val="tx1"/>
              </a:solidFill>
            </a:endParaRPr>
          </a:p>
        </p:txBody>
      </p:sp>
      <p:sp>
        <p:nvSpPr>
          <p:cNvPr id="16" name="Title 1">
            <a:extLst>
              <a:ext uri="{FF2B5EF4-FFF2-40B4-BE49-F238E27FC236}">
                <a16:creationId xmlns:a16="http://schemas.microsoft.com/office/drawing/2014/main" id="{BF027303-A1DE-450A-9D34-ECB76B417F54}"/>
              </a:ext>
            </a:extLst>
          </p:cNvPr>
          <p:cNvSpPr txBox="1">
            <a:spLocks/>
          </p:cNvSpPr>
          <p:nvPr/>
        </p:nvSpPr>
        <p:spPr>
          <a:xfrm>
            <a:off x="2030563" y="3676138"/>
            <a:ext cx="6968382" cy="197651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solidFill>
                  <a:schemeClr val="tx1"/>
                </a:solidFill>
              </a:rPr>
              <a:t>HEROIN:</a:t>
            </a:r>
          </a:p>
          <a:p>
            <a:pPr marL="1143000" indent="-623888">
              <a:spcAft>
                <a:spcPts val="600"/>
              </a:spcAft>
              <a:buFont typeface="Arial" panose="020B0604020202020204" pitchFamily="34" charset="0"/>
              <a:buChar char="•"/>
            </a:pPr>
            <a:r>
              <a:rPr lang="en-US" sz="2400" dirty="0">
                <a:solidFill>
                  <a:schemeClr val="tx1"/>
                </a:solidFill>
              </a:rPr>
              <a:t>81,000:first use of Heroin</a:t>
            </a:r>
          </a:p>
          <a:p>
            <a:pPr marL="1143000" indent="-623888">
              <a:spcAft>
                <a:spcPts val="600"/>
              </a:spcAft>
              <a:buFont typeface="Arial" panose="020B0604020202020204" pitchFamily="34" charset="0"/>
              <a:buChar char="•"/>
            </a:pPr>
            <a:r>
              <a:rPr lang="en-US" sz="2400" dirty="0">
                <a:solidFill>
                  <a:schemeClr val="tx1"/>
                </a:solidFill>
              </a:rPr>
              <a:t>886,000 uses</a:t>
            </a:r>
          </a:p>
          <a:p>
            <a:pPr marL="1143000" indent="-623888">
              <a:spcAft>
                <a:spcPts val="600"/>
              </a:spcAft>
              <a:buFont typeface="Arial" panose="020B0604020202020204" pitchFamily="34" charset="0"/>
              <a:buChar char="•"/>
            </a:pPr>
            <a:r>
              <a:rPr lang="en-US" sz="2400" dirty="0">
                <a:solidFill>
                  <a:schemeClr val="tx1"/>
                </a:solidFill>
              </a:rPr>
              <a:t>15,482 deaths</a:t>
            </a:r>
            <a:endParaRPr lang="en-US" sz="600" dirty="0">
              <a:solidFill>
                <a:schemeClr val="tx1"/>
              </a:solidFill>
            </a:endParaRPr>
          </a:p>
        </p:txBody>
      </p:sp>
      <p:sp>
        <p:nvSpPr>
          <p:cNvPr id="5" name="Rectangle 4">
            <a:extLst>
              <a:ext uri="{FF2B5EF4-FFF2-40B4-BE49-F238E27FC236}">
                <a16:creationId xmlns:a16="http://schemas.microsoft.com/office/drawing/2014/main" id="{5E3BECBF-0BA0-41E0-A5DF-4950A919254D}"/>
              </a:ext>
            </a:extLst>
          </p:cNvPr>
          <p:cNvSpPr/>
          <p:nvPr/>
        </p:nvSpPr>
        <p:spPr>
          <a:xfrm>
            <a:off x="434843" y="92988"/>
            <a:ext cx="608129" cy="5016758"/>
          </a:xfrm>
          <a:prstGeom prst="rect">
            <a:avLst/>
          </a:prstGeom>
          <a:noFill/>
        </p:spPr>
        <p:txBody>
          <a:bodyPr wrap="square" lIns="91440" tIns="45720" rIns="91440" bIns="45720">
            <a:spAutoFit/>
          </a:bodyPr>
          <a:lstStyle/>
          <a:p>
            <a:pPr algn="ctr"/>
            <a:r>
              <a:rPr lang="en-US" sz="8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ntique Olive Compact" panose="020B0904030504030204" pitchFamily="34" charset="0"/>
              </a:rPr>
              <a:t>2018</a:t>
            </a:r>
          </a:p>
        </p:txBody>
      </p:sp>
      <p:pic>
        <p:nvPicPr>
          <p:cNvPr id="17" name="Picture 16" descr="A close up of a logo&#10;&#10;Description automatically generated">
            <a:extLst>
              <a:ext uri="{FF2B5EF4-FFF2-40B4-BE49-F238E27FC236}">
                <a16:creationId xmlns:a16="http://schemas.microsoft.com/office/drawing/2014/main" id="{72153729-6A67-432E-B7CA-D5E9BB40B9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7309" y="136388"/>
            <a:ext cx="728980" cy="809978"/>
          </a:xfrm>
          <a:prstGeom prst="rect">
            <a:avLst/>
          </a:prstGeom>
        </p:spPr>
      </p:pic>
      <p:sp>
        <p:nvSpPr>
          <p:cNvPr id="18" name="Slide Number Placeholder 3">
            <a:extLst>
              <a:ext uri="{FF2B5EF4-FFF2-40B4-BE49-F238E27FC236}">
                <a16:creationId xmlns:a16="http://schemas.microsoft.com/office/drawing/2014/main" id="{0B4BD85A-A518-4FF4-8400-D0B9A8A95BD9}"/>
              </a:ext>
            </a:extLst>
          </p:cNvPr>
          <p:cNvSpPr>
            <a:spLocks noGrp="1"/>
          </p:cNvSpPr>
          <p:nvPr>
            <p:ph type="sldNum" sz="quarter" idx="12"/>
          </p:nvPr>
        </p:nvSpPr>
        <p:spPr>
          <a:xfrm>
            <a:off x="8014926" y="6492875"/>
            <a:ext cx="984019" cy="365125"/>
          </a:xfrm>
        </p:spPr>
        <p:txBody>
          <a:bodyPr/>
          <a:lstStyle/>
          <a:p>
            <a:fld id="{5CF9C25D-2DBF-4D87-BC98-4BF869F32C1A}" type="slidenum">
              <a:rPr lang="en-US" smtClean="0"/>
              <a:t>4</a:t>
            </a:fld>
            <a:endParaRPr lang="en-US" dirty="0"/>
          </a:p>
        </p:txBody>
      </p:sp>
    </p:spTree>
    <p:extLst>
      <p:ext uri="{BB962C8B-B14F-4D97-AF65-F5344CB8AC3E}">
        <p14:creationId xmlns:p14="http://schemas.microsoft.com/office/powerpoint/2010/main" val="2211348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2BEA-0A97-420A-9D82-D765727B9FC6}"/>
              </a:ext>
            </a:extLst>
          </p:cNvPr>
          <p:cNvSpPr>
            <a:spLocks noGrp="1"/>
          </p:cNvSpPr>
          <p:nvPr>
            <p:ph type="title"/>
          </p:nvPr>
        </p:nvSpPr>
        <p:spPr>
          <a:xfrm>
            <a:off x="415078" y="1961482"/>
            <a:ext cx="4883197" cy="1031706"/>
          </a:xfrm>
        </p:spPr>
        <p:txBody>
          <a:bodyPr anchor="ctr">
            <a:normAutofit/>
          </a:bodyPr>
          <a:lstStyle/>
          <a:p>
            <a:pPr algn="ctr"/>
            <a:r>
              <a:rPr lang="en-US" sz="2400">
                <a:solidFill>
                  <a:schemeClr val="bg1"/>
                </a:solidFill>
              </a:rPr>
              <a:t>The Opioid Epidemic: California</a:t>
            </a:r>
          </a:p>
        </p:txBody>
      </p:sp>
      <p:sp>
        <p:nvSpPr>
          <p:cNvPr id="3" name="Content Placeholder 2">
            <a:extLst>
              <a:ext uri="{FF2B5EF4-FFF2-40B4-BE49-F238E27FC236}">
                <a16:creationId xmlns:a16="http://schemas.microsoft.com/office/drawing/2014/main" id="{29C23467-AFBC-47EE-9B33-EFB0C30F84A7}"/>
              </a:ext>
            </a:extLst>
          </p:cNvPr>
          <p:cNvSpPr>
            <a:spLocks noGrp="1"/>
          </p:cNvSpPr>
          <p:nvPr>
            <p:ph idx="1"/>
          </p:nvPr>
        </p:nvSpPr>
        <p:spPr>
          <a:xfrm>
            <a:off x="505316" y="2477692"/>
            <a:ext cx="4190507" cy="2580083"/>
          </a:xfrm>
        </p:spPr>
        <p:txBody>
          <a:bodyPr vert="horz" lIns="68580" tIns="34290" rIns="68580" bIns="34290" rtlCol="0">
            <a:normAutofit/>
          </a:bodyPr>
          <a:lstStyle/>
          <a:p>
            <a:pPr marL="0" indent="0">
              <a:buNone/>
            </a:pPr>
            <a:endParaRPr lang="en-US" sz="2400">
              <a:solidFill>
                <a:schemeClr val="bg1"/>
              </a:solidFill>
            </a:endParaRPr>
          </a:p>
          <a:p>
            <a:endParaRPr lang="en-US" sz="2400">
              <a:solidFill>
                <a:schemeClr val="bg1"/>
              </a:solidFill>
            </a:endParaRPr>
          </a:p>
        </p:txBody>
      </p:sp>
      <p:pic>
        <p:nvPicPr>
          <p:cNvPr id="18" name="Picture 19" descr="A close up of a map&#10;&#10;Description generated with very high confidence">
            <a:extLst>
              <a:ext uri="{FF2B5EF4-FFF2-40B4-BE49-F238E27FC236}">
                <a16:creationId xmlns:a16="http://schemas.microsoft.com/office/drawing/2014/main" id="{ECF4761D-FDA4-4945-B912-73EC9BDA42EC}"/>
              </a:ext>
            </a:extLst>
          </p:cNvPr>
          <p:cNvPicPr>
            <a:picLocks noChangeAspect="1"/>
          </p:cNvPicPr>
          <p:nvPr/>
        </p:nvPicPr>
        <p:blipFill>
          <a:blip r:embed="rId3"/>
          <a:stretch>
            <a:fillRect/>
          </a:stretch>
        </p:blipFill>
        <p:spPr>
          <a:xfrm>
            <a:off x="1084081" y="-153020"/>
            <a:ext cx="7296699" cy="6952522"/>
          </a:xfrm>
          <a:prstGeom prst="rect">
            <a:avLst/>
          </a:prstGeom>
        </p:spPr>
      </p:pic>
      <p:sp>
        <p:nvSpPr>
          <p:cNvPr id="7" name="TextBox 6">
            <a:extLst>
              <a:ext uri="{FF2B5EF4-FFF2-40B4-BE49-F238E27FC236}">
                <a16:creationId xmlns:a16="http://schemas.microsoft.com/office/drawing/2014/main" id="{7FA7F29D-01B6-4894-8A7A-8CF45E302B3D}"/>
              </a:ext>
            </a:extLst>
          </p:cNvPr>
          <p:cNvSpPr txBox="1"/>
          <p:nvPr/>
        </p:nvSpPr>
        <p:spPr>
          <a:xfrm>
            <a:off x="977244" y="2684572"/>
            <a:ext cx="1815804" cy="461665"/>
          </a:xfrm>
          <a:prstGeom prst="rect">
            <a:avLst/>
          </a:prstGeom>
          <a:noFill/>
        </p:spPr>
        <p:txBody>
          <a:bodyPr wrap="square" rtlCol="0">
            <a:spAutoFit/>
          </a:bodyPr>
          <a:lstStyle/>
          <a:p>
            <a:r>
              <a:rPr lang="en-US" sz="2400" dirty="0"/>
              <a:t>SONOMA</a:t>
            </a:r>
          </a:p>
        </p:txBody>
      </p:sp>
      <p:sp>
        <p:nvSpPr>
          <p:cNvPr id="14" name="TextBox 13">
            <a:extLst>
              <a:ext uri="{FF2B5EF4-FFF2-40B4-BE49-F238E27FC236}">
                <a16:creationId xmlns:a16="http://schemas.microsoft.com/office/drawing/2014/main" id="{DBE620D9-48A4-445D-AA5B-3C3ED04DA249}"/>
              </a:ext>
            </a:extLst>
          </p:cNvPr>
          <p:cNvSpPr txBox="1"/>
          <p:nvPr/>
        </p:nvSpPr>
        <p:spPr>
          <a:xfrm>
            <a:off x="343506" y="1582876"/>
            <a:ext cx="2317248" cy="461665"/>
          </a:xfrm>
          <a:prstGeom prst="rect">
            <a:avLst/>
          </a:prstGeom>
          <a:noFill/>
        </p:spPr>
        <p:txBody>
          <a:bodyPr wrap="square" rtlCol="0">
            <a:spAutoFit/>
          </a:bodyPr>
          <a:lstStyle/>
          <a:p>
            <a:r>
              <a:rPr lang="en-US" sz="2400" dirty="0"/>
              <a:t>MENDOCINO</a:t>
            </a:r>
          </a:p>
        </p:txBody>
      </p:sp>
      <p:sp>
        <p:nvSpPr>
          <p:cNvPr id="20" name="TextBox 19">
            <a:extLst>
              <a:ext uri="{FF2B5EF4-FFF2-40B4-BE49-F238E27FC236}">
                <a16:creationId xmlns:a16="http://schemas.microsoft.com/office/drawing/2014/main" id="{FE9FC8D4-FC16-4321-8DB3-C709A3549936}"/>
              </a:ext>
            </a:extLst>
          </p:cNvPr>
          <p:cNvSpPr txBox="1"/>
          <p:nvPr/>
        </p:nvSpPr>
        <p:spPr>
          <a:xfrm>
            <a:off x="1535886" y="1991082"/>
            <a:ext cx="1815804" cy="461665"/>
          </a:xfrm>
          <a:prstGeom prst="rect">
            <a:avLst/>
          </a:prstGeom>
          <a:noFill/>
        </p:spPr>
        <p:txBody>
          <a:bodyPr wrap="square" rtlCol="0">
            <a:spAutoFit/>
          </a:bodyPr>
          <a:lstStyle/>
          <a:p>
            <a:r>
              <a:rPr lang="en-US" sz="2400" dirty="0"/>
              <a:t>LAKE</a:t>
            </a:r>
          </a:p>
        </p:txBody>
      </p:sp>
      <p:sp>
        <p:nvSpPr>
          <p:cNvPr id="21" name="TextBox 20">
            <a:extLst>
              <a:ext uri="{FF2B5EF4-FFF2-40B4-BE49-F238E27FC236}">
                <a16:creationId xmlns:a16="http://schemas.microsoft.com/office/drawing/2014/main" id="{B4CC9611-1AB9-4B80-B647-00EF8D72C644}"/>
              </a:ext>
            </a:extLst>
          </p:cNvPr>
          <p:cNvSpPr txBox="1"/>
          <p:nvPr/>
        </p:nvSpPr>
        <p:spPr>
          <a:xfrm>
            <a:off x="1548977" y="2343759"/>
            <a:ext cx="1815804" cy="461665"/>
          </a:xfrm>
          <a:prstGeom prst="rect">
            <a:avLst/>
          </a:prstGeom>
          <a:noFill/>
        </p:spPr>
        <p:txBody>
          <a:bodyPr wrap="square" rtlCol="0">
            <a:spAutoFit/>
          </a:bodyPr>
          <a:lstStyle/>
          <a:p>
            <a:r>
              <a:rPr lang="en-US" sz="2400" dirty="0"/>
              <a:t>YOLO</a:t>
            </a:r>
          </a:p>
        </p:txBody>
      </p:sp>
      <p:sp>
        <p:nvSpPr>
          <p:cNvPr id="22" name="TextBox 21">
            <a:extLst>
              <a:ext uri="{FF2B5EF4-FFF2-40B4-BE49-F238E27FC236}">
                <a16:creationId xmlns:a16="http://schemas.microsoft.com/office/drawing/2014/main" id="{6DE0FEF2-63FF-444E-9376-9B72E7B758C6}"/>
              </a:ext>
            </a:extLst>
          </p:cNvPr>
          <p:cNvSpPr txBox="1"/>
          <p:nvPr/>
        </p:nvSpPr>
        <p:spPr>
          <a:xfrm>
            <a:off x="1038489" y="821770"/>
            <a:ext cx="1815804" cy="461665"/>
          </a:xfrm>
          <a:prstGeom prst="rect">
            <a:avLst/>
          </a:prstGeom>
          <a:noFill/>
        </p:spPr>
        <p:txBody>
          <a:bodyPr wrap="square" rtlCol="0">
            <a:spAutoFit/>
          </a:bodyPr>
          <a:lstStyle/>
          <a:p>
            <a:r>
              <a:rPr lang="en-US" sz="2400" dirty="0"/>
              <a:t>TRINITY</a:t>
            </a:r>
          </a:p>
        </p:txBody>
      </p:sp>
      <p:sp>
        <p:nvSpPr>
          <p:cNvPr id="23" name="TextBox 22">
            <a:extLst>
              <a:ext uri="{FF2B5EF4-FFF2-40B4-BE49-F238E27FC236}">
                <a16:creationId xmlns:a16="http://schemas.microsoft.com/office/drawing/2014/main" id="{E62BC15A-ACB8-49D2-A071-F27993F30912}"/>
              </a:ext>
            </a:extLst>
          </p:cNvPr>
          <p:cNvSpPr txBox="1"/>
          <p:nvPr/>
        </p:nvSpPr>
        <p:spPr>
          <a:xfrm>
            <a:off x="579748" y="340206"/>
            <a:ext cx="2356976" cy="461665"/>
          </a:xfrm>
          <a:prstGeom prst="rect">
            <a:avLst/>
          </a:prstGeom>
          <a:noFill/>
        </p:spPr>
        <p:txBody>
          <a:bodyPr wrap="square" rtlCol="0">
            <a:spAutoFit/>
          </a:bodyPr>
          <a:lstStyle/>
          <a:p>
            <a:r>
              <a:rPr lang="en-US" sz="2400" dirty="0"/>
              <a:t>HUMBOLDT</a:t>
            </a:r>
          </a:p>
        </p:txBody>
      </p:sp>
      <p:sp>
        <p:nvSpPr>
          <p:cNvPr id="24" name="TextBox 23">
            <a:extLst>
              <a:ext uri="{FF2B5EF4-FFF2-40B4-BE49-F238E27FC236}">
                <a16:creationId xmlns:a16="http://schemas.microsoft.com/office/drawing/2014/main" id="{E7CEA1C8-790F-4B86-95FA-CBA8B91E9183}"/>
              </a:ext>
            </a:extLst>
          </p:cNvPr>
          <p:cNvSpPr txBox="1"/>
          <p:nvPr/>
        </p:nvSpPr>
        <p:spPr>
          <a:xfrm>
            <a:off x="5093080" y="2044541"/>
            <a:ext cx="2356976" cy="461665"/>
          </a:xfrm>
          <a:prstGeom prst="rect">
            <a:avLst/>
          </a:prstGeom>
          <a:noFill/>
        </p:spPr>
        <p:txBody>
          <a:bodyPr wrap="square" rtlCol="0">
            <a:spAutoFit/>
          </a:bodyPr>
          <a:lstStyle/>
          <a:p>
            <a:r>
              <a:rPr lang="en-US" sz="2400" dirty="0"/>
              <a:t>ALPINE</a:t>
            </a:r>
          </a:p>
        </p:txBody>
      </p:sp>
      <p:cxnSp>
        <p:nvCxnSpPr>
          <p:cNvPr id="9" name="Straight Arrow Connector 8">
            <a:extLst>
              <a:ext uri="{FF2B5EF4-FFF2-40B4-BE49-F238E27FC236}">
                <a16:creationId xmlns:a16="http://schemas.microsoft.com/office/drawing/2014/main" id="{2DD29D9E-F76C-4FF4-ADB9-769C5801B78B}"/>
              </a:ext>
            </a:extLst>
          </p:cNvPr>
          <p:cNvCxnSpPr>
            <a:cxnSpLocks/>
          </p:cNvCxnSpPr>
          <p:nvPr/>
        </p:nvCxnSpPr>
        <p:spPr>
          <a:xfrm>
            <a:off x="1990809" y="757063"/>
            <a:ext cx="404743" cy="6916"/>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9D578154-4F29-433B-BD96-94EAF93C7058}"/>
              </a:ext>
            </a:extLst>
          </p:cNvPr>
          <p:cNvCxnSpPr>
            <a:cxnSpLocks/>
          </p:cNvCxnSpPr>
          <p:nvPr/>
        </p:nvCxnSpPr>
        <p:spPr>
          <a:xfrm>
            <a:off x="2077896" y="1194467"/>
            <a:ext cx="613731"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F24F9C9B-A8EF-4500-94E2-5349AFD3464F}"/>
              </a:ext>
            </a:extLst>
          </p:cNvPr>
          <p:cNvCxnSpPr>
            <a:cxnSpLocks/>
          </p:cNvCxnSpPr>
          <p:nvPr/>
        </p:nvCxnSpPr>
        <p:spPr>
          <a:xfrm>
            <a:off x="1830057" y="1969743"/>
            <a:ext cx="613731"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3C6E487C-A956-4F9E-AA89-CD7669748CCA}"/>
              </a:ext>
            </a:extLst>
          </p:cNvPr>
          <p:cNvCxnSpPr>
            <a:cxnSpLocks/>
          </p:cNvCxnSpPr>
          <p:nvPr/>
        </p:nvCxnSpPr>
        <p:spPr>
          <a:xfrm>
            <a:off x="2384761" y="2357081"/>
            <a:ext cx="613731"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5B5C90CE-E9DF-4BC5-922D-6D10D25C08D5}"/>
              </a:ext>
            </a:extLst>
          </p:cNvPr>
          <p:cNvCxnSpPr>
            <a:cxnSpLocks/>
          </p:cNvCxnSpPr>
          <p:nvPr/>
        </p:nvCxnSpPr>
        <p:spPr>
          <a:xfrm>
            <a:off x="2491936" y="2499030"/>
            <a:ext cx="907902"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0F263FF0-35FE-4FBD-829D-2FAF27A92727}"/>
              </a:ext>
            </a:extLst>
          </p:cNvPr>
          <p:cNvCxnSpPr>
            <a:cxnSpLocks/>
          </p:cNvCxnSpPr>
          <p:nvPr/>
        </p:nvCxnSpPr>
        <p:spPr>
          <a:xfrm flipV="1">
            <a:off x="2290713" y="2729104"/>
            <a:ext cx="502335" cy="18630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45C0EC76-9D93-416C-9678-2AD114A2AFDF}"/>
              </a:ext>
            </a:extLst>
          </p:cNvPr>
          <p:cNvCxnSpPr>
            <a:cxnSpLocks/>
          </p:cNvCxnSpPr>
          <p:nvPr/>
        </p:nvCxnSpPr>
        <p:spPr>
          <a:xfrm flipH="1" flipV="1">
            <a:off x="4900182" y="2486224"/>
            <a:ext cx="738600" cy="24011"/>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35" name="TextBox 34">
            <a:extLst>
              <a:ext uri="{FF2B5EF4-FFF2-40B4-BE49-F238E27FC236}">
                <a16:creationId xmlns:a16="http://schemas.microsoft.com/office/drawing/2014/main" id="{941808DA-B5D4-4BAB-B28F-562C1BDDE07C}"/>
              </a:ext>
            </a:extLst>
          </p:cNvPr>
          <p:cNvSpPr txBox="1"/>
          <p:nvPr/>
        </p:nvSpPr>
        <p:spPr>
          <a:xfrm>
            <a:off x="5011282" y="821770"/>
            <a:ext cx="2356976" cy="461665"/>
          </a:xfrm>
          <a:prstGeom prst="rect">
            <a:avLst/>
          </a:prstGeom>
          <a:noFill/>
        </p:spPr>
        <p:txBody>
          <a:bodyPr wrap="square" rtlCol="0">
            <a:spAutoFit/>
          </a:bodyPr>
          <a:lstStyle/>
          <a:p>
            <a:r>
              <a:rPr lang="en-US" sz="2400" dirty="0"/>
              <a:t>LASSEN</a:t>
            </a:r>
          </a:p>
        </p:txBody>
      </p:sp>
      <p:cxnSp>
        <p:nvCxnSpPr>
          <p:cNvPr id="36" name="Straight Arrow Connector 35">
            <a:extLst>
              <a:ext uri="{FF2B5EF4-FFF2-40B4-BE49-F238E27FC236}">
                <a16:creationId xmlns:a16="http://schemas.microsoft.com/office/drawing/2014/main" id="{76658F8B-B9A5-4804-84A2-1FA2E0D4CA22}"/>
              </a:ext>
            </a:extLst>
          </p:cNvPr>
          <p:cNvCxnSpPr>
            <a:cxnSpLocks/>
          </p:cNvCxnSpPr>
          <p:nvPr/>
        </p:nvCxnSpPr>
        <p:spPr>
          <a:xfrm flipH="1" flipV="1">
            <a:off x="4782167" y="1258844"/>
            <a:ext cx="738600" cy="24011"/>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ECECA5C6-A0B3-47E4-BF8C-E62944BAC201}"/>
              </a:ext>
            </a:extLst>
          </p:cNvPr>
          <p:cNvSpPr txBox="1"/>
          <p:nvPr/>
        </p:nvSpPr>
        <p:spPr>
          <a:xfrm>
            <a:off x="1389302" y="4757313"/>
            <a:ext cx="3094843" cy="830997"/>
          </a:xfrm>
          <a:prstGeom prst="rect">
            <a:avLst/>
          </a:prstGeom>
          <a:noFill/>
        </p:spPr>
        <p:txBody>
          <a:bodyPr wrap="square" rtlCol="0">
            <a:spAutoFit/>
          </a:bodyPr>
          <a:lstStyle/>
          <a:p>
            <a:r>
              <a:rPr lang="en-US" sz="2400" dirty="0"/>
              <a:t>SANTA BARBARA</a:t>
            </a:r>
          </a:p>
          <a:p>
            <a:r>
              <a:rPr lang="en-US" sz="2400" dirty="0"/>
              <a:t>SAN LUIS OBISPO</a:t>
            </a:r>
          </a:p>
        </p:txBody>
      </p:sp>
      <p:cxnSp>
        <p:nvCxnSpPr>
          <p:cNvPr id="38" name="Straight Arrow Connector 37">
            <a:extLst>
              <a:ext uri="{FF2B5EF4-FFF2-40B4-BE49-F238E27FC236}">
                <a16:creationId xmlns:a16="http://schemas.microsoft.com/office/drawing/2014/main" id="{94D60394-1A2A-4676-9326-50BAA47B97E6}"/>
              </a:ext>
            </a:extLst>
          </p:cNvPr>
          <p:cNvCxnSpPr>
            <a:cxnSpLocks/>
          </p:cNvCxnSpPr>
          <p:nvPr/>
        </p:nvCxnSpPr>
        <p:spPr>
          <a:xfrm>
            <a:off x="3200517" y="5175309"/>
            <a:ext cx="907902"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pic>
        <p:nvPicPr>
          <p:cNvPr id="29" name="Picture 28" descr="A close up of a logo&#10;&#10;Description automatically generated">
            <a:extLst>
              <a:ext uri="{FF2B5EF4-FFF2-40B4-BE49-F238E27FC236}">
                <a16:creationId xmlns:a16="http://schemas.microsoft.com/office/drawing/2014/main" id="{C6B0A617-CD5C-4FB1-A779-954F047AB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8109" y="58498"/>
            <a:ext cx="728980" cy="809978"/>
          </a:xfrm>
          <a:prstGeom prst="rect">
            <a:avLst/>
          </a:prstGeom>
        </p:spPr>
      </p:pic>
      <p:sp>
        <p:nvSpPr>
          <p:cNvPr id="31" name="Slide Number Placeholder 3">
            <a:extLst>
              <a:ext uri="{FF2B5EF4-FFF2-40B4-BE49-F238E27FC236}">
                <a16:creationId xmlns:a16="http://schemas.microsoft.com/office/drawing/2014/main" id="{B3163EE8-B185-4628-98AC-F4F92F341310}"/>
              </a:ext>
            </a:extLst>
          </p:cNvPr>
          <p:cNvSpPr>
            <a:spLocks noGrp="1"/>
          </p:cNvSpPr>
          <p:nvPr>
            <p:ph type="sldNum" sz="quarter" idx="12"/>
          </p:nvPr>
        </p:nvSpPr>
        <p:spPr>
          <a:xfrm>
            <a:off x="8029699" y="6492875"/>
            <a:ext cx="984019" cy="365125"/>
          </a:xfrm>
        </p:spPr>
        <p:txBody>
          <a:bodyPr/>
          <a:lstStyle/>
          <a:p>
            <a:fld id="{5CF9C25D-2DBF-4D87-BC98-4BF869F32C1A}" type="slidenum">
              <a:rPr lang="en-US" smtClean="0"/>
              <a:t>5</a:t>
            </a:fld>
            <a:endParaRPr lang="en-US" dirty="0"/>
          </a:p>
        </p:txBody>
      </p:sp>
    </p:spTree>
    <p:extLst>
      <p:ext uri="{BB962C8B-B14F-4D97-AF65-F5344CB8AC3E}">
        <p14:creationId xmlns:p14="http://schemas.microsoft.com/office/powerpoint/2010/main" val="1670841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descr="A close up of a map&#10;&#10;Description generated with very high confidence">
            <a:extLst>
              <a:ext uri="{FF2B5EF4-FFF2-40B4-BE49-F238E27FC236}">
                <a16:creationId xmlns:a16="http://schemas.microsoft.com/office/drawing/2014/main" id="{91A093F9-372C-4801-8849-CF6984C7423F}"/>
              </a:ext>
            </a:extLst>
          </p:cNvPr>
          <p:cNvPicPr>
            <a:picLocks noChangeAspect="1"/>
          </p:cNvPicPr>
          <p:nvPr/>
        </p:nvPicPr>
        <p:blipFill>
          <a:blip r:embed="rId2"/>
          <a:stretch>
            <a:fillRect/>
          </a:stretch>
        </p:blipFill>
        <p:spPr>
          <a:xfrm>
            <a:off x="158849" y="1363893"/>
            <a:ext cx="4783988" cy="5494107"/>
          </a:xfrm>
          <a:prstGeom prst="rect">
            <a:avLst/>
          </a:prstGeom>
        </p:spPr>
      </p:pic>
      <p:sp>
        <p:nvSpPr>
          <p:cNvPr id="2" name="Title 1">
            <a:extLst>
              <a:ext uri="{FF2B5EF4-FFF2-40B4-BE49-F238E27FC236}">
                <a16:creationId xmlns:a16="http://schemas.microsoft.com/office/drawing/2014/main" id="{9722EDAB-6045-4A0C-BBFD-77ECB1721230}"/>
              </a:ext>
            </a:extLst>
          </p:cNvPr>
          <p:cNvSpPr>
            <a:spLocks noGrp="1"/>
          </p:cNvSpPr>
          <p:nvPr>
            <p:ph type="title"/>
          </p:nvPr>
        </p:nvSpPr>
        <p:spPr>
          <a:xfrm>
            <a:off x="238763" y="318235"/>
            <a:ext cx="8535782" cy="3265473"/>
          </a:xfrm>
        </p:spPr>
        <p:txBody>
          <a:bodyPr>
            <a:normAutofit/>
          </a:bodyPr>
          <a:lstStyle/>
          <a:p>
            <a:r>
              <a:rPr lang="en-US" b="1" spc="-8" dirty="0">
                <a:solidFill>
                  <a:srgbClr val="2683C6">
                    <a:lumMod val="75000"/>
                  </a:srgbClr>
                </a:solidFill>
                <a:latin typeface="Calibri Light" panose="020F0302020204030204"/>
                <a:ea typeface="+mn-ea"/>
                <a:cs typeface="Calibri"/>
              </a:rPr>
              <a:t>The Opioid Epidemic: Northern California </a:t>
            </a:r>
          </a:p>
        </p:txBody>
      </p:sp>
      <p:sp>
        <p:nvSpPr>
          <p:cNvPr id="3" name="Content Placeholder 2">
            <a:extLst>
              <a:ext uri="{FF2B5EF4-FFF2-40B4-BE49-F238E27FC236}">
                <a16:creationId xmlns:a16="http://schemas.microsoft.com/office/drawing/2014/main" id="{D2BD9BB0-4167-41F6-A8B0-9A8F56901068}"/>
              </a:ext>
            </a:extLst>
          </p:cNvPr>
          <p:cNvSpPr>
            <a:spLocks noGrp="1"/>
          </p:cNvSpPr>
          <p:nvPr>
            <p:ph idx="1"/>
          </p:nvPr>
        </p:nvSpPr>
        <p:spPr>
          <a:xfrm>
            <a:off x="2869512" y="1129896"/>
            <a:ext cx="4306477" cy="3265473"/>
          </a:xfrm>
        </p:spPr>
        <p:txBody>
          <a:bodyPr/>
          <a:lstStyle/>
          <a:p>
            <a:endParaRPr lang="en-US" dirty="0"/>
          </a:p>
          <a:p>
            <a:r>
              <a:rPr lang="en-US" dirty="0"/>
              <a:t>Opioid death rates greater than entire state at 11 per 100,000</a:t>
            </a:r>
          </a:p>
          <a:p>
            <a:r>
              <a:rPr lang="en-US" dirty="0"/>
              <a:t>Lake County #5 in U.S. in number of opioid deaths</a:t>
            </a:r>
          </a:p>
          <a:p>
            <a:r>
              <a:rPr lang="en-US" dirty="0"/>
              <a:t>Mendocino County: 2 deaths/month from opioid overdose</a:t>
            </a:r>
          </a:p>
          <a:p>
            <a:r>
              <a:rPr lang="en-US" dirty="0"/>
              <a:t>Sonoma County: a resident dies of opioid overdose deaths every 8 days</a:t>
            </a:r>
          </a:p>
          <a:p>
            <a:endParaRPr lang="en-US" dirty="0"/>
          </a:p>
        </p:txBody>
      </p:sp>
      <p:pic>
        <p:nvPicPr>
          <p:cNvPr id="6" name="Picture 5" descr="A close up of a logo&#10;&#10;Description automatically generated">
            <a:extLst>
              <a:ext uri="{FF2B5EF4-FFF2-40B4-BE49-F238E27FC236}">
                <a16:creationId xmlns:a16="http://schemas.microsoft.com/office/drawing/2014/main" id="{85D7358D-8AE2-4225-A26F-5E36D37579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763" y="5951549"/>
            <a:ext cx="728980" cy="809978"/>
          </a:xfrm>
          <a:prstGeom prst="rect">
            <a:avLst/>
          </a:prstGeom>
        </p:spPr>
      </p:pic>
      <p:sp>
        <p:nvSpPr>
          <p:cNvPr id="7" name="Slide Number Placeholder 3">
            <a:extLst>
              <a:ext uri="{FF2B5EF4-FFF2-40B4-BE49-F238E27FC236}">
                <a16:creationId xmlns:a16="http://schemas.microsoft.com/office/drawing/2014/main" id="{906BAA66-6070-464C-AC14-9C3D3360048E}"/>
              </a:ext>
            </a:extLst>
          </p:cNvPr>
          <p:cNvSpPr>
            <a:spLocks noGrp="1"/>
          </p:cNvSpPr>
          <p:nvPr>
            <p:ph type="sldNum" sz="quarter" idx="12"/>
          </p:nvPr>
        </p:nvSpPr>
        <p:spPr>
          <a:xfrm>
            <a:off x="7790526" y="6468497"/>
            <a:ext cx="984019" cy="365125"/>
          </a:xfrm>
        </p:spPr>
        <p:txBody>
          <a:bodyPr/>
          <a:lstStyle/>
          <a:p>
            <a:fld id="{5CF9C25D-2DBF-4D87-BC98-4BF869F32C1A}" type="slidenum">
              <a:rPr lang="en-US" smtClean="0"/>
              <a:t>6</a:t>
            </a:fld>
            <a:endParaRPr lang="en-US" dirty="0"/>
          </a:p>
        </p:txBody>
      </p:sp>
    </p:spTree>
    <p:extLst>
      <p:ext uri="{BB962C8B-B14F-4D97-AF65-F5344CB8AC3E}">
        <p14:creationId xmlns:p14="http://schemas.microsoft.com/office/powerpoint/2010/main" val="3295446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9">
            <a:extLst>
              <a:ext uri="{FF2B5EF4-FFF2-40B4-BE49-F238E27FC236}">
                <a16:creationId xmlns:a16="http://schemas.microsoft.com/office/drawing/2014/main" id="{049ED29B-A267-49DD-923F-2D465DD920CD}"/>
              </a:ext>
            </a:extLst>
          </p:cNvPr>
          <p:cNvSpPr/>
          <p:nvPr/>
        </p:nvSpPr>
        <p:spPr>
          <a:xfrm>
            <a:off x="245745" y="1555424"/>
            <a:ext cx="8481797" cy="4666267"/>
          </a:xfrm>
          <a:prstGeom prst="rect">
            <a:avLst/>
          </a:prstGeom>
          <a:blipFill>
            <a:blip r:embed="rId3" cstate="print"/>
            <a:stretch>
              <a:fillRect/>
            </a:stretch>
          </a:blipFill>
        </p:spPr>
        <p:txBody>
          <a:bodyPr wrap="square" lIns="0" tIns="0" rIns="0" bIns="0" rtlCol="0"/>
          <a:lstStyle/>
          <a:p>
            <a:pPr defTabSz="342900">
              <a:defRPr/>
            </a:pPr>
            <a:endParaRPr sz="1350">
              <a:solidFill>
                <a:prstClr val="black"/>
              </a:solidFill>
              <a:latin typeface="Calibri" panose="020F0502020204030204"/>
            </a:endParaRPr>
          </a:p>
        </p:txBody>
      </p:sp>
      <p:sp>
        <p:nvSpPr>
          <p:cNvPr id="4" name="object 8">
            <a:extLst>
              <a:ext uri="{FF2B5EF4-FFF2-40B4-BE49-F238E27FC236}">
                <a16:creationId xmlns:a16="http://schemas.microsoft.com/office/drawing/2014/main" id="{8E868080-4123-40EC-8F3C-BD95C89E9F1B}"/>
              </a:ext>
            </a:extLst>
          </p:cNvPr>
          <p:cNvSpPr/>
          <p:nvPr/>
        </p:nvSpPr>
        <p:spPr>
          <a:xfrm>
            <a:off x="6718852" y="1065269"/>
            <a:ext cx="2179403" cy="809978"/>
          </a:xfrm>
          <a:prstGeom prst="rect">
            <a:avLst/>
          </a:prstGeom>
          <a:blipFill>
            <a:blip r:embed="rId4" cstate="print"/>
            <a:stretch>
              <a:fillRect/>
            </a:stretch>
          </a:blipFill>
        </p:spPr>
        <p:txBody>
          <a:bodyPr wrap="square" lIns="0" tIns="0" rIns="0" bIns="0" rtlCol="0"/>
          <a:lstStyle/>
          <a:p>
            <a:pPr defTabSz="342900">
              <a:defRPr/>
            </a:pPr>
            <a:endParaRPr sz="1350">
              <a:solidFill>
                <a:prstClr val="black"/>
              </a:solidFill>
              <a:latin typeface="Calibri" panose="020F0502020204030204"/>
            </a:endParaRPr>
          </a:p>
        </p:txBody>
      </p:sp>
      <p:pic>
        <p:nvPicPr>
          <p:cNvPr id="5" name="Picture 4" descr="A close up of a logo&#10;&#10;Description automatically generated">
            <a:extLst>
              <a:ext uri="{FF2B5EF4-FFF2-40B4-BE49-F238E27FC236}">
                <a16:creationId xmlns:a16="http://schemas.microsoft.com/office/drawing/2014/main" id="{6B8C74CB-B077-4801-82C2-0C04FBC53E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448" y="125633"/>
            <a:ext cx="728980" cy="809978"/>
          </a:xfrm>
          <a:prstGeom prst="rect">
            <a:avLst/>
          </a:prstGeom>
        </p:spPr>
      </p:pic>
      <p:sp>
        <p:nvSpPr>
          <p:cNvPr id="3" name="object 10">
            <a:extLst>
              <a:ext uri="{FF2B5EF4-FFF2-40B4-BE49-F238E27FC236}">
                <a16:creationId xmlns:a16="http://schemas.microsoft.com/office/drawing/2014/main" id="{2CF370FA-B305-4E5F-9D29-FB98E8FC431D}"/>
              </a:ext>
            </a:extLst>
          </p:cNvPr>
          <p:cNvSpPr txBox="1"/>
          <p:nvPr/>
        </p:nvSpPr>
        <p:spPr>
          <a:xfrm>
            <a:off x="253382" y="315798"/>
            <a:ext cx="8890618" cy="3382176"/>
          </a:xfrm>
          <a:prstGeom prst="rect">
            <a:avLst/>
          </a:prstGeom>
          <a:ln w="12953">
            <a:noFill/>
          </a:ln>
        </p:spPr>
        <p:txBody>
          <a:bodyPr vert="horz" wrap="square" lIns="0" tIns="57626" rIns="0" bIns="0" rtlCol="0">
            <a:spAutoFit/>
          </a:bodyPr>
          <a:lstStyle/>
          <a:p>
            <a:pPr marL="164783" marR="1023461" algn="ctr" defTabSz="342900">
              <a:spcBef>
                <a:spcPts val="454"/>
              </a:spcBef>
              <a:defRPr/>
            </a:pPr>
            <a:r>
              <a:rPr sz="3600" b="1" spc="-8" dirty="0">
                <a:solidFill>
                  <a:srgbClr val="2683C6">
                    <a:lumMod val="75000"/>
                  </a:srgbClr>
                </a:solidFill>
                <a:latin typeface="Calibri Light" panose="020F0302020204030204"/>
                <a:cs typeface="Calibri"/>
              </a:rPr>
              <a:t>New Nonmedical  </a:t>
            </a:r>
            <a:br>
              <a:rPr lang="en-IN" sz="3600" b="1" spc="-8" dirty="0">
                <a:solidFill>
                  <a:srgbClr val="2683C6">
                    <a:lumMod val="75000"/>
                  </a:srgbClr>
                </a:solidFill>
                <a:latin typeface="Calibri Light" panose="020F0302020204030204"/>
                <a:cs typeface="Calibri"/>
              </a:rPr>
            </a:br>
            <a:r>
              <a:rPr sz="3600" b="1" spc="-8" dirty="0">
                <a:solidFill>
                  <a:srgbClr val="2683C6">
                    <a:lumMod val="75000"/>
                  </a:srgbClr>
                </a:solidFill>
                <a:latin typeface="Calibri Light" panose="020F0302020204030204"/>
                <a:cs typeface="Calibri"/>
              </a:rPr>
              <a:t>Users </a:t>
            </a:r>
            <a:r>
              <a:rPr sz="3600" b="1" spc="-4" dirty="0">
                <a:solidFill>
                  <a:srgbClr val="2683C6">
                    <a:lumMod val="75000"/>
                  </a:srgbClr>
                </a:solidFill>
                <a:latin typeface="Calibri Light" panose="020F0302020204030204"/>
                <a:cs typeface="Calibri"/>
              </a:rPr>
              <a:t>of </a:t>
            </a:r>
            <a:r>
              <a:rPr sz="3600" b="1" spc="-8" dirty="0">
                <a:solidFill>
                  <a:srgbClr val="2683C6">
                    <a:lumMod val="75000"/>
                  </a:srgbClr>
                </a:solidFill>
                <a:latin typeface="Calibri Light" panose="020F0302020204030204"/>
                <a:cs typeface="Calibri"/>
              </a:rPr>
              <a:t>Psychotherapeutics:</a:t>
            </a:r>
            <a:r>
              <a:rPr sz="3600" b="1" spc="4" dirty="0">
                <a:solidFill>
                  <a:srgbClr val="2683C6">
                    <a:lumMod val="75000"/>
                  </a:srgbClr>
                </a:solidFill>
                <a:latin typeface="Calibri Light" panose="020F0302020204030204"/>
                <a:cs typeface="Calibri"/>
              </a:rPr>
              <a:t> </a:t>
            </a:r>
            <a:r>
              <a:rPr sz="3600" b="1" spc="-4" dirty="0">
                <a:solidFill>
                  <a:srgbClr val="2683C6">
                    <a:lumMod val="75000"/>
                  </a:srgbClr>
                </a:solidFill>
                <a:latin typeface="Calibri Light" panose="020F0302020204030204"/>
                <a:cs typeface="Calibri"/>
              </a:rPr>
              <a:t>1965–2001</a:t>
            </a:r>
            <a:endParaRPr sz="3600" dirty="0">
              <a:solidFill>
                <a:srgbClr val="2683C6">
                  <a:lumMod val="75000"/>
                </a:srgbClr>
              </a:solidFill>
              <a:latin typeface="Calibri Light" panose="020F0302020204030204"/>
              <a:cs typeface="Calibri"/>
            </a:endParaRPr>
          </a:p>
          <a:p>
            <a:pPr defTabSz="342900">
              <a:defRPr/>
            </a:pPr>
            <a:endParaRPr dirty="0">
              <a:solidFill>
                <a:prstClr val="black"/>
              </a:solidFill>
              <a:latin typeface="Times New Roman"/>
              <a:cs typeface="Times New Roman"/>
            </a:endParaRPr>
          </a:p>
          <a:p>
            <a:pPr defTabSz="342900">
              <a:defRPr/>
            </a:pPr>
            <a:endParaRPr dirty="0">
              <a:solidFill>
                <a:prstClr val="black"/>
              </a:solidFill>
              <a:latin typeface="Times New Roman"/>
              <a:cs typeface="Times New Roman"/>
            </a:endParaRPr>
          </a:p>
          <a:p>
            <a:pPr defTabSz="342900">
              <a:defRPr/>
            </a:pPr>
            <a:endParaRPr dirty="0">
              <a:solidFill>
                <a:prstClr val="black"/>
              </a:solidFill>
              <a:latin typeface="Times New Roman"/>
              <a:cs typeface="Times New Roman"/>
            </a:endParaRPr>
          </a:p>
          <a:p>
            <a:pPr defTabSz="342900">
              <a:defRPr/>
            </a:pPr>
            <a:endParaRPr dirty="0">
              <a:solidFill>
                <a:prstClr val="black"/>
              </a:solidFill>
              <a:latin typeface="Times New Roman"/>
              <a:cs typeface="Times New Roman"/>
            </a:endParaRPr>
          </a:p>
          <a:p>
            <a:pPr defTabSz="342900">
              <a:defRPr/>
            </a:pPr>
            <a:endParaRPr dirty="0">
              <a:solidFill>
                <a:prstClr val="black"/>
              </a:solidFill>
              <a:latin typeface="Times New Roman"/>
              <a:cs typeface="Times New Roman"/>
            </a:endParaRPr>
          </a:p>
          <a:p>
            <a:pPr defTabSz="342900">
              <a:defRPr/>
            </a:pPr>
            <a:endParaRPr dirty="0">
              <a:solidFill>
                <a:prstClr val="black"/>
              </a:solidFill>
              <a:latin typeface="Times New Roman"/>
              <a:cs typeface="Times New Roman"/>
            </a:endParaRPr>
          </a:p>
          <a:p>
            <a:pPr defTabSz="342900">
              <a:defRPr/>
            </a:pPr>
            <a:endParaRPr dirty="0">
              <a:solidFill>
                <a:prstClr val="black"/>
              </a:solidFill>
              <a:latin typeface="Times New Roman"/>
              <a:cs typeface="Times New Roman"/>
            </a:endParaRPr>
          </a:p>
          <a:p>
            <a:pPr defTabSz="342900">
              <a:defRPr/>
            </a:pPr>
            <a:endParaRPr dirty="0">
              <a:solidFill>
                <a:prstClr val="black"/>
              </a:solidFill>
              <a:latin typeface="Times New Roman"/>
              <a:cs typeface="Times New Roman"/>
            </a:endParaRPr>
          </a:p>
        </p:txBody>
      </p:sp>
      <p:sp>
        <p:nvSpPr>
          <p:cNvPr id="6" name="Rectangle 5">
            <a:extLst>
              <a:ext uri="{FF2B5EF4-FFF2-40B4-BE49-F238E27FC236}">
                <a16:creationId xmlns:a16="http://schemas.microsoft.com/office/drawing/2014/main" id="{05D19D1F-59CD-4FE9-A4E9-99D2B1F2A5A3}"/>
              </a:ext>
            </a:extLst>
          </p:cNvPr>
          <p:cNvSpPr/>
          <p:nvPr/>
        </p:nvSpPr>
        <p:spPr>
          <a:xfrm>
            <a:off x="0" y="2281287"/>
            <a:ext cx="852065" cy="34219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A6C0FC4-00FF-4105-9972-3F71837EDAA4}"/>
              </a:ext>
            </a:extLst>
          </p:cNvPr>
          <p:cNvSpPr txBox="1"/>
          <p:nvPr/>
        </p:nvSpPr>
        <p:spPr>
          <a:xfrm>
            <a:off x="7700020" y="2365402"/>
            <a:ext cx="1443980" cy="3416320"/>
          </a:xfrm>
          <a:prstGeom prst="rect">
            <a:avLst/>
          </a:prstGeom>
          <a:solidFill>
            <a:schemeClr val="bg1"/>
          </a:solidFill>
        </p:spPr>
        <p:txBody>
          <a:bodyPr wrap="square" rtlCol="0">
            <a:spAutoFit/>
          </a:bodyPr>
          <a:lstStyle/>
          <a:p>
            <a:r>
              <a:rPr lang="en-US" dirty="0"/>
              <a:t>Pain Relievers</a:t>
            </a:r>
          </a:p>
          <a:p>
            <a:endParaRPr lang="en-US" dirty="0"/>
          </a:p>
          <a:p>
            <a:endParaRPr lang="en-US" dirty="0"/>
          </a:p>
          <a:p>
            <a:endParaRPr lang="en-US" dirty="0"/>
          </a:p>
          <a:p>
            <a:r>
              <a:rPr lang="en-US" dirty="0"/>
              <a:t>Tranquilizers</a:t>
            </a:r>
          </a:p>
          <a:p>
            <a:endParaRPr lang="en-US" dirty="0"/>
          </a:p>
          <a:p>
            <a:r>
              <a:rPr lang="en-US" dirty="0"/>
              <a:t>Stimulants</a:t>
            </a:r>
          </a:p>
          <a:p>
            <a:endParaRPr lang="en-US" dirty="0"/>
          </a:p>
          <a:p>
            <a:r>
              <a:rPr lang="en-US" dirty="0"/>
              <a:t>Sedatives</a:t>
            </a:r>
          </a:p>
          <a:p>
            <a:endParaRPr lang="en-US" dirty="0"/>
          </a:p>
          <a:p>
            <a:endParaRPr lang="en-US" dirty="0"/>
          </a:p>
        </p:txBody>
      </p:sp>
      <p:sp>
        <p:nvSpPr>
          <p:cNvPr id="8" name="Slide Number Placeholder 3">
            <a:extLst>
              <a:ext uri="{FF2B5EF4-FFF2-40B4-BE49-F238E27FC236}">
                <a16:creationId xmlns:a16="http://schemas.microsoft.com/office/drawing/2014/main" id="{3610C39A-BA38-4797-83A5-2EADDA552473}"/>
              </a:ext>
            </a:extLst>
          </p:cNvPr>
          <p:cNvSpPr>
            <a:spLocks noGrp="1"/>
          </p:cNvSpPr>
          <p:nvPr>
            <p:ph type="sldNum" sz="quarter" idx="12"/>
          </p:nvPr>
        </p:nvSpPr>
        <p:spPr>
          <a:xfrm>
            <a:off x="7425344" y="6459786"/>
            <a:ext cx="984019" cy="365125"/>
          </a:xfrm>
        </p:spPr>
        <p:txBody>
          <a:bodyPr/>
          <a:lstStyle/>
          <a:p>
            <a:fld id="{5CF9C25D-2DBF-4D87-BC98-4BF869F32C1A}" type="slidenum">
              <a:rPr lang="en-US" smtClean="0"/>
              <a:t>7</a:t>
            </a:fld>
            <a:endParaRPr lang="en-US"/>
          </a:p>
        </p:txBody>
      </p:sp>
    </p:spTree>
    <p:extLst>
      <p:ext uri="{BB962C8B-B14F-4D97-AF65-F5344CB8AC3E}">
        <p14:creationId xmlns:p14="http://schemas.microsoft.com/office/powerpoint/2010/main" val="2229537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2C19-C396-46B1-BF2D-D4EEDF6B411D}"/>
              </a:ext>
            </a:extLst>
          </p:cNvPr>
          <p:cNvSpPr>
            <a:spLocks noGrp="1"/>
          </p:cNvSpPr>
          <p:nvPr>
            <p:ph type="title"/>
          </p:nvPr>
        </p:nvSpPr>
        <p:spPr>
          <a:xfrm>
            <a:off x="1557453" y="452910"/>
            <a:ext cx="6697178" cy="439906"/>
          </a:xfrm>
        </p:spPr>
        <p:txBody>
          <a:bodyPr>
            <a:noAutofit/>
          </a:bodyPr>
          <a:lstStyle/>
          <a:p>
            <a:r>
              <a:rPr lang="en-IN" sz="3600" b="1" spc="-8" dirty="0">
                <a:solidFill>
                  <a:srgbClr val="2683C6">
                    <a:lumMod val="75000"/>
                  </a:srgbClr>
                </a:solidFill>
                <a:latin typeface="Calibri Light" panose="020F0302020204030204"/>
                <a:ea typeface="+mn-ea"/>
                <a:cs typeface="Calibri"/>
              </a:rPr>
              <a:t>SUBSTANCE USE  DISORDERS IN US</a:t>
            </a:r>
          </a:p>
        </p:txBody>
      </p:sp>
      <p:pic>
        <p:nvPicPr>
          <p:cNvPr id="7" name="Picture 6">
            <a:extLst>
              <a:ext uri="{FF2B5EF4-FFF2-40B4-BE49-F238E27FC236}">
                <a16:creationId xmlns:a16="http://schemas.microsoft.com/office/drawing/2014/main" id="{56649BB3-9C53-44C9-B65D-0D591F4FAAAC}"/>
              </a:ext>
            </a:extLst>
          </p:cNvPr>
          <p:cNvPicPr>
            <a:picLocks noChangeAspect="1"/>
          </p:cNvPicPr>
          <p:nvPr/>
        </p:nvPicPr>
        <p:blipFill>
          <a:blip r:embed="rId3"/>
          <a:stretch>
            <a:fillRect/>
          </a:stretch>
        </p:blipFill>
        <p:spPr>
          <a:xfrm>
            <a:off x="320203" y="199620"/>
            <a:ext cx="850466" cy="946486"/>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7F72DAD9-773B-40A1-AAB4-7533B72014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240" y="1146105"/>
            <a:ext cx="8628685" cy="5181933"/>
          </a:xfrm>
          <a:prstGeom prst="rect">
            <a:avLst/>
          </a:prstGeom>
        </p:spPr>
      </p:pic>
      <p:sp>
        <p:nvSpPr>
          <p:cNvPr id="5" name="Slide Number Placeholder 3">
            <a:extLst>
              <a:ext uri="{FF2B5EF4-FFF2-40B4-BE49-F238E27FC236}">
                <a16:creationId xmlns:a16="http://schemas.microsoft.com/office/drawing/2014/main" id="{85BE82E2-31AD-4342-BE70-05344DD44B71}"/>
              </a:ext>
            </a:extLst>
          </p:cNvPr>
          <p:cNvSpPr txBox="1">
            <a:spLocks/>
          </p:cNvSpPr>
          <p:nvPr/>
        </p:nvSpPr>
        <p:spPr>
          <a:xfrm>
            <a:off x="7425344" y="6459786"/>
            <a:ext cx="984019" cy="365125"/>
          </a:xfrm>
          <a:prstGeom prst="rect">
            <a:avLst/>
          </a:prstGeom>
        </p:spPr>
        <p:txBody>
          <a:bodyPr vert="horz" lIns="91440" tIns="45720" rIns="91440" bIns="45720" rtlCol="0" anchor="ctr"/>
          <a:lstStyle>
            <a:defPPr>
              <a:defRPr lang="en-US"/>
            </a:defPPr>
            <a:lvl1pPr algn="r">
              <a:defRPr sz="1050">
                <a:solidFill>
                  <a:srgbClr val="FFFFFF"/>
                </a:solidFil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CF9C25D-2DBF-4D87-BC98-4BF869F32C1A}" type="slidenum">
              <a:rPr lang="en-US"/>
              <a:pPr/>
              <a:t>8</a:t>
            </a:fld>
            <a:endParaRPr lang="en-US"/>
          </a:p>
        </p:txBody>
      </p:sp>
    </p:spTree>
    <p:extLst>
      <p:ext uri="{BB962C8B-B14F-4D97-AF65-F5344CB8AC3E}">
        <p14:creationId xmlns:p14="http://schemas.microsoft.com/office/powerpoint/2010/main" val="1266729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5AAD34-3F5D-4C63-B061-53F76B999305}"/>
              </a:ext>
            </a:extLst>
          </p:cNvPr>
          <p:cNvPicPr>
            <a:picLocks noChangeAspect="1"/>
          </p:cNvPicPr>
          <p:nvPr/>
        </p:nvPicPr>
        <p:blipFill rotWithShape="1">
          <a:blip r:embed="rId3"/>
          <a:srcRect b="8509"/>
          <a:stretch/>
        </p:blipFill>
        <p:spPr>
          <a:xfrm>
            <a:off x="676492" y="138444"/>
            <a:ext cx="7791015" cy="6068378"/>
          </a:xfrm>
          <a:prstGeom prst="rect">
            <a:avLst/>
          </a:prstGeom>
        </p:spPr>
      </p:pic>
      <p:sp>
        <p:nvSpPr>
          <p:cNvPr id="5" name="Title 1">
            <a:extLst>
              <a:ext uri="{FF2B5EF4-FFF2-40B4-BE49-F238E27FC236}">
                <a16:creationId xmlns:a16="http://schemas.microsoft.com/office/drawing/2014/main" id="{72F916E7-B685-467F-8183-0A39144C6E07}"/>
              </a:ext>
            </a:extLst>
          </p:cNvPr>
          <p:cNvSpPr txBox="1">
            <a:spLocks/>
          </p:cNvSpPr>
          <p:nvPr/>
        </p:nvSpPr>
        <p:spPr>
          <a:xfrm>
            <a:off x="5808941" y="2450970"/>
            <a:ext cx="2533779" cy="1135929"/>
          </a:xfrm>
          <a:prstGeom prst="rect">
            <a:avLst/>
          </a:prstGeom>
          <a:ln w="38100">
            <a:solidFill>
              <a:schemeClr val="accent2">
                <a:lumMod val="75000"/>
              </a:schemeClr>
            </a:solidFill>
          </a:ln>
        </p:spPr>
        <p:txBody>
          <a:bodyPr vert="horz" lIns="91440" tIns="45720" rIns="91440" bIns="45720" rtlCol="0" anchor="b">
            <a:noAutofit/>
          </a:bodyPr>
          <a:lstStyle>
            <a:lvl1pPr algn="ctr" defTabSz="914400" rtl="0" eaLnBrk="1" latinLnBrk="0" hangingPunct="1">
              <a:lnSpc>
                <a:spcPct val="85000"/>
              </a:lnSpc>
              <a:spcBef>
                <a:spcPct val="0"/>
              </a:spcBef>
              <a:buNone/>
              <a:defRPr sz="1800" kern="1200" cap="all" spc="-50" baseline="0">
                <a:solidFill>
                  <a:srgbClr val="003399"/>
                </a:solidFill>
                <a:latin typeface="+mj-lt"/>
                <a:ea typeface="+mj-ea"/>
                <a:cs typeface="+mj-cs"/>
              </a:defRPr>
            </a:lvl1pPr>
          </a:lstStyle>
          <a:p>
            <a:r>
              <a:rPr lang="en-IN" sz="3600" b="1" dirty="0">
                <a:solidFill>
                  <a:schemeClr val="tx1"/>
                </a:solidFill>
                <a:latin typeface="+mn-lt"/>
              </a:rPr>
              <a:t>NEW USERS IN US, 2014</a:t>
            </a:r>
          </a:p>
        </p:txBody>
      </p:sp>
      <p:sp>
        <p:nvSpPr>
          <p:cNvPr id="4" name="Slide Number Placeholder 3">
            <a:extLst>
              <a:ext uri="{FF2B5EF4-FFF2-40B4-BE49-F238E27FC236}">
                <a16:creationId xmlns:a16="http://schemas.microsoft.com/office/drawing/2014/main" id="{21508966-7A97-4D5B-ADC8-0CD7AB474683}"/>
              </a:ext>
            </a:extLst>
          </p:cNvPr>
          <p:cNvSpPr txBox="1">
            <a:spLocks/>
          </p:cNvSpPr>
          <p:nvPr/>
        </p:nvSpPr>
        <p:spPr>
          <a:xfrm>
            <a:off x="7425344" y="6459786"/>
            <a:ext cx="984019" cy="365125"/>
          </a:xfrm>
          <a:prstGeom prst="rect">
            <a:avLst/>
          </a:prstGeom>
        </p:spPr>
        <p:txBody>
          <a:bodyPr vert="horz" lIns="91440" tIns="45720" rIns="91440" bIns="45720" rtlCol="0" anchor="ctr"/>
          <a:lstStyle>
            <a:defPPr>
              <a:defRPr lang="en-US"/>
            </a:defPPr>
            <a:lvl1pPr algn="r">
              <a:defRPr sz="1050">
                <a:solidFill>
                  <a:srgbClr val="FFFFFF"/>
                </a:solidFil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CF9C25D-2DBF-4D87-BC98-4BF869F32C1A}" type="slidenum">
              <a:rPr lang="en-US"/>
              <a:pPr/>
              <a:t>9</a:t>
            </a:fld>
            <a:endParaRPr lang="en-US"/>
          </a:p>
        </p:txBody>
      </p:sp>
    </p:spTree>
    <p:extLst>
      <p:ext uri="{BB962C8B-B14F-4D97-AF65-F5344CB8AC3E}">
        <p14:creationId xmlns:p14="http://schemas.microsoft.com/office/powerpoint/2010/main" val="208874219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1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B247D7EF3AE3A46A667A89808DD8E96" ma:contentTypeVersion="12" ma:contentTypeDescription="Create a new document." ma:contentTypeScope="" ma:versionID="35ed76d25dc2319dda8971772296cc2a">
  <xsd:schema xmlns:xsd="http://www.w3.org/2001/XMLSchema" xmlns:xs="http://www.w3.org/2001/XMLSchema" xmlns:p="http://schemas.microsoft.com/office/2006/metadata/properties" xmlns:ns3="e50adb9b-b575-436a-abc1-f0bfb73c78dd" xmlns:ns4="424976a2-a15d-4b3a-9f61-708632e50019" targetNamespace="http://schemas.microsoft.com/office/2006/metadata/properties" ma:root="true" ma:fieldsID="4aa408751ea6dfcbddee396497d68c7c" ns3:_="" ns4:_="">
    <xsd:import namespace="e50adb9b-b575-436a-abc1-f0bfb73c78dd"/>
    <xsd:import namespace="424976a2-a15d-4b3a-9f61-708632e5001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EventHashCode" minOccurs="0"/>
                <xsd:element ref="ns4:MediaServiceGenerationTime" minOccurs="0"/>
                <xsd:element ref="ns4:MediaServiceAutoTags" minOccurs="0"/>
                <xsd:element ref="ns4:MediaServiceOCR" minOccurs="0"/>
                <xsd:element ref="ns4:MediaServiceDateTake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0adb9b-b575-436a-abc1-f0bfb73c78d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4976a2-a15d-4b3a-9f61-708632e5001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E18752D-A5D3-49E1-8AEA-C33416F30979}">
  <ds:schemaRefs>
    <ds:schemaRef ds:uri="424976a2-a15d-4b3a-9f61-708632e50019"/>
    <ds:schemaRef ds:uri="e50adb9b-b575-436a-abc1-f0bfb73c78d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5CC3F7A-6F6F-4323-B41D-981B03961B1B}">
  <ds:schemaRefs>
    <ds:schemaRef ds:uri="http://schemas.microsoft.com/sharepoint/v3/contenttype/forms"/>
  </ds:schemaRefs>
</ds:datastoreItem>
</file>

<file path=customXml/itemProps3.xml><?xml version="1.0" encoding="utf-8"?>
<ds:datastoreItem xmlns:ds="http://schemas.openxmlformats.org/officeDocument/2006/customXml" ds:itemID="{75F0C65A-D5BC-4751-BBFD-E7F20FABFC9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3110</TotalTime>
  <Words>757</Words>
  <Application>Microsoft Office PowerPoint</Application>
  <PresentationFormat>On-screen Show (4:3)</PresentationFormat>
  <Paragraphs>138</Paragraphs>
  <Slides>17</Slides>
  <Notes>14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Antique Olive Compact</vt:lpstr>
      <vt:lpstr>Arial</vt:lpstr>
      <vt:lpstr>Calibri</vt:lpstr>
      <vt:lpstr>Calibri Light</vt:lpstr>
      <vt:lpstr>Times New Roman</vt:lpstr>
      <vt:lpstr>Trebuchet MS</vt:lpstr>
      <vt:lpstr>Wingdings</vt:lpstr>
      <vt:lpstr>Wingdings 3</vt:lpstr>
      <vt:lpstr>Retrospect</vt:lpstr>
      <vt:lpstr>Facet</vt:lpstr>
      <vt:lpstr>1_Retrospect</vt:lpstr>
      <vt:lpstr>Dr. Anish S. Shah, MD</vt:lpstr>
      <vt:lpstr>The Opioid Epidemic</vt:lpstr>
      <vt:lpstr>The Opioid Epidemic - 2018</vt:lpstr>
      <vt:lpstr>PowerPoint Presentation</vt:lpstr>
      <vt:lpstr>The Opioid Epidemic: California</vt:lpstr>
      <vt:lpstr>The Opioid Epidemic: Northern California </vt:lpstr>
      <vt:lpstr>PowerPoint Presentation</vt:lpstr>
      <vt:lpstr>SUBSTANCE USE  DISORDERS IN US</vt:lpstr>
      <vt:lpstr>PowerPoint Presentation</vt:lpstr>
      <vt:lpstr>PowerPoint Presentation</vt:lpstr>
      <vt:lpstr>PowerPoint Presentation</vt:lpstr>
      <vt:lpstr>PowerPoint Presentation</vt:lpstr>
      <vt:lpstr>Medication-Assisted Treatment</vt:lpstr>
      <vt:lpstr>Evidence-Based Treatment</vt:lpstr>
      <vt:lpstr>FDA Approved Medication Safe, combined with counseling and psychosocial support </vt:lpstr>
      <vt:lpstr>Project Hope Data Summary  September 30, 2018 - January 31, 2020</vt:lpstr>
      <vt:lpstr>Project Hope Data Summary  September 30, 2018 - January 31, 2020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Medication-Assisted Treatment for Opioid Use Disorder</dc:title>
  <dc:creator>Amanda Anello</dc:creator>
  <cp:lastModifiedBy>Amanda Anello</cp:lastModifiedBy>
  <cp:revision>31</cp:revision>
  <cp:lastPrinted>2020-01-22T22:37:49Z</cp:lastPrinted>
  <dcterms:created xsi:type="dcterms:W3CDTF">2020-01-16T20:09:22Z</dcterms:created>
  <dcterms:modified xsi:type="dcterms:W3CDTF">2020-02-12T00:16:21Z</dcterms:modified>
</cp:coreProperties>
</file>